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0"/>
  </p:notesMasterIdLst>
  <p:sldIdLst>
    <p:sldId id="421" r:id="rId6"/>
    <p:sldId id="354" r:id="rId7"/>
    <p:sldId id="434" r:id="rId8"/>
    <p:sldId id="445" r:id="rId9"/>
    <p:sldId id="435" r:id="rId10"/>
    <p:sldId id="436" r:id="rId11"/>
    <p:sldId id="439" r:id="rId12"/>
    <p:sldId id="437" r:id="rId13"/>
    <p:sldId id="443" r:id="rId14"/>
    <p:sldId id="444" r:id="rId15"/>
    <p:sldId id="446" r:id="rId16"/>
    <p:sldId id="441" r:id="rId17"/>
    <p:sldId id="438" r:id="rId18"/>
    <p:sldId id="440" r:id="rId19"/>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C3A50-B08B-668C-74DF-01F2E2CAAC0C}" v="536" dt="2024-03-04T15:07:21.824"/>
    <p1510:client id="{E15276F5-4DD4-1A7C-4B22-DF491EA87AE6}" v="2" dt="2024-03-04T15:16:51.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45063-2C34-46DD-B250-62E8F96F3F55}" type="datetimeFigureOut">
              <a:rPr lang="en-GB" smtClean="0"/>
              <a:t>16/04/2024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6D3E4-CAEE-45C6-8176-4F697A003D84}" type="slidenum">
              <a:rPr lang="en-GB" smtClean="0"/>
              <a:t>‹#›</a:t>
            </a:fld>
            <a:endParaRPr lang="en-GB"/>
          </a:p>
        </p:txBody>
      </p:sp>
    </p:spTree>
    <p:extLst>
      <p:ext uri="{BB962C8B-B14F-4D97-AF65-F5344CB8AC3E}">
        <p14:creationId xmlns:p14="http://schemas.microsoft.com/office/powerpoint/2010/main" val="30494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55% know the exam dates</a:t>
            </a:r>
          </a:p>
          <a:p>
            <a:r>
              <a:rPr lang="en-US" dirty="0">
                <a:ea typeface="Calibri"/>
                <a:cs typeface="Calibri"/>
              </a:rPr>
              <a:t>Asked when are the exam dates?</a:t>
            </a:r>
          </a:p>
        </p:txBody>
      </p:sp>
      <p:sp>
        <p:nvSpPr>
          <p:cNvPr id="4" name="Slide Number Placeholder 3"/>
          <p:cNvSpPr>
            <a:spLocks noGrp="1"/>
          </p:cNvSpPr>
          <p:nvPr>
            <p:ph type="sldNum" sz="quarter" idx="5"/>
          </p:nvPr>
        </p:nvSpPr>
        <p:spPr/>
        <p:txBody>
          <a:bodyPr/>
          <a:lstStyle/>
          <a:p>
            <a:fld id="{6D56D3E4-CAEE-45C6-8176-4F697A003D84}" type="slidenum">
              <a:rPr lang="en-GB" smtClean="0"/>
              <a:t>2</a:t>
            </a:fld>
            <a:endParaRPr lang="en-GB"/>
          </a:p>
        </p:txBody>
      </p:sp>
    </p:spTree>
    <p:extLst>
      <p:ext uri="{BB962C8B-B14F-4D97-AF65-F5344CB8AC3E}">
        <p14:creationId xmlns:p14="http://schemas.microsoft.com/office/powerpoint/2010/main" val="5357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 know that their young people are studying F Tier.</a:t>
            </a:r>
          </a:p>
          <a:p>
            <a:r>
              <a:rPr lang="en-US">
                <a:ea typeface="Calibri"/>
                <a:cs typeface="Calibri"/>
              </a:rPr>
              <a:t>55% of learners study both E&amp;M</a:t>
            </a:r>
          </a:p>
        </p:txBody>
      </p:sp>
      <p:sp>
        <p:nvSpPr>
          <p:cNvPr id="4" name="Slide Number Placeholder 3"/>
          <p:cNvSpPr>
            <a:spLocks noGrp="1"/>
          </p:cNvSpPr>
          <p:nvPr>
            <p:ph type="sldNum" sz="quarter" idx="5"/>
          </p:nvPr>
        </p:nvSpPr>
        <p:spPr/>
        <p:txBody>
          <a:bodyPr/>
          <a:lstStyle/>
          <a:p>
            <a:fld id="{6D56D3E4-CAEE-45C6-8176-4F697A003D84}" type="slidenum">
              <a:rPr lang="en-GB" smtClean="0"/>
              <a:t>3</a:t>
            </a:fld>
            <a:endParaRPr lang="en-GB"/>
          </a:p>
        </p:txBody>
      </p:sp>
    </p:spTree>
    <p:extLst>
      <p:ext uri="{BB962C8B-B14F-4D97-AF65-F5344CB8AC3E}">
        <p14:creationId xmlns:p14="http://schemas.microsoft.com/office/powerpoint/2010/main" val="160107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70% own a calculator</a:t>
            </a:r>
          </a:p>
        </p:txBody>
      </p:sp>
      <p:sp>
        <p:nvSpPr>
          <p:cNvPr id="4" name="Slide Number Placeholder 3"/>
          <p:cNvSpPr>
            <a:spLocks noGrp="1"/>
          </p:cNvSpPr>
          <p:nvPr>
            <p:ph type="sldNum" sz="quarter" idx="5"/>
          </p:nvPr>
        </p:nvSpPr>
        <p:spPr/>
        <p:txBody>
          <a:bodyPr/>
          <a:lstStyle/>
          <a:p>
            <a:fld id="{6D56D3E4-CAEE-45C6-8176-4F697A003D84}" type="slidenum">
              <a:rPr lang="en-GB" smtClean="0"/>
              <a:t>5</a:t>
            </a:fld>
            <a:endParaRPr lang="en-GB"/>
          </a:p>
        </p:txBody>
      </p:sp>
    </p:spTree>
    <p:extLst>
      <p:ext uri="{BB962C8B-B14F-4D97-AF65-F5344CB8AC3E}">
        <p14:creationId xmlns:p14="http://schemas.microsoft.com/office/powerpoint/2010/main" val="362953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64% know what equipment is required-across all responses.</a:t>
            </a:r>
          </a:p>
        </p:txBody>
      </p:sp>
      <p:sp>
        <p:nvSpPr>
          <p:cNvPr id="4" name="Slide Number Placeholder 3"/>
          <p:cNvSpPr>
            <a:spLocks noGrp="1"/>
          </p:cNvSpPr>
          <p:nvPr>
            <p:ph type="sldNum" sz="quarter" idx="5"/>
          </p:nvPr>
        </p:nvSpPr>
        <p:spPr/>
        <p:txBody>
          <a:bodyPr/>
          <a:lstStyle/>
          <a:p>
            <a:fld id="{6D56D3E4-CAEE-45C6-8176-4F697A003D84}" type="slidenum">
              <a:rPr lang="en-GB" smtClean="0"/>
              <a:t>6</a:t>
            </a:fld>
            <a:endParaRPr lang="en-GB"/>
          </a:p>
        </p:txBody>
      </p:sp>
    </p:spTree>
    <p:extLst>
      <p:ext uri="{BB962C8B-B14F-4D97-AF65-F5344CB8AC3E}">
        <p14:creationId xmlns:p14="http://schemas.microsoft.com/office/powerpoint/2010/main" val="133235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Asked when revision days are?</a:t>
            </a:r>
          </a:p>
        </p:txBody>
      </p:sp>
      <p:sp>
        <p:nvSpPr>
          <p:cNvPr id="4" name="Slide Number Placeholder 3"/>
          <p:cNvSpPr>
            <a:spLocks noGrp="1"/>
          </p:cNvSpPr>
          <p:nvPr>
            <p:ph type="sldNum" sz="quarter" idx="5"/>
          </p:nvPr>
        </p:nvSpPr>
        <p:spPr/>
        <p:txBody>
          <a:bodyPr/>
          <a:lstStyle/>
          <a:p>
            <a:fld id="{6D56D3E4-CAEE-45C6-8176-4F697A003D84}" type="slidenum">
              <a:rPr lang="en-GB" smtClean="0"/>
              <a:t>12</a:t>
            </a:fld>
            <a:endParaRPr lang="en-GB"/>
          </a:p>
        </p:txBody>
      </p:sp>
    </p:spTree>
    <p:extLst>
      <p:ext uri="{BB962C8B-B14F-4D97-AF65-F5344CB8AC3E}">
        <p14:creationId xmlns:p14="http://schemas.microsoft.com/office/powerpoint/2010/main" val="155151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59674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242069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76708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7637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6654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806694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8C67B4-49F8-405C-9223-97784148254B}"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168018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8C67B4-49F8-405C-9223-97784148254B}" type="datetimeFigureOut">
              <a:rPr lang="en-GB" smtClean="0"/>
              <a:t>16/04/2024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411929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8C67B4-49F8-405C-9223-97784148254B}" type="datetimeFigureOut">
              <a:rPr lang="en-GB" smtClean="0"/>
              <a:t>16/04/2024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827079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67B4-49F8-405C-9223-97784148254B}" type="datetimeFigureOut">
              <a:rPr lang="en-GB" smtClean="0"/>
              <a:t>16/04/2024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60423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234137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62668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873029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69965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2548106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grpSp>
        <p:nvGrpSpPr>
          <p:cNvPr id="9" name="Group 8"/>
          <p:cNvGrpSpPr/>
          <p:nvPr/>
        </p:nvGrpSpPr>
        <p:grpSpPr>
          <a:xfrm>
            <a:off x="-4532" y="-3033"/>
            <a:ext cx="18292532" cy="10291556"/>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732882" y="3086100"/>
            <a:ext cx="12844008" cy="3143250"/>
          </a:xfrm>
        </p:spPr>
        <p:txBody>
          <a:bodyPr anchor="b"/>
          <a:lstStyle>
            <a:lvl1pPr algn="l">
              <a:defRPr sz="6000" b="0" cap="none"/>
            </a:lvl1pPr>
          </a:lstStyle>
          <a:p>
            <a:r>
              <a:rPr lang="en-US"/>
              <a:t>Click to edit Master title style</a:t>
            </a:r>
          </a:p>
        </p:txBody>
      </p:sp>
      <p:sp>
        <p:nvSpPr>
          <p:cNvPr id="3" name="Text Placeholder 2"/>
          <p:cNvSpPr>
            <a:spLocks noGrp="1"/>
          </p:cNvSpPr>
          <p:nvPr>
            <p:ph type="body" idx="1"/>
          </p:nvPr>
        </p:nvSpPr>
        <p:spPr>
          <a:xfrm>
            <a:off x="1732882" y="7739099"/>
            <a:ext cx="12844008" cy="1290600"/>
          </a:xfrm>
        </p:spPr>
        <p:txBody>
          <a:bodyPr anchor="t"/>
          <a:lstStyle>
            <a:lvl1pPr marL="0" indent="0" algn="l">
              <a:buNone/>
              <a:defRPr sz="3000" cap="none">
                <a:solidFill>
                  <a:schemeClr val="accent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D61CE-0324-48CD-912C-1C9AA62B1AEF}" type="datetimeFigureOut">
              <a:rPr lang="en-US" smtClean="0"/>
              <a:t>4/16/2024</a:t>
            </a:fld>
            <a:endParaRPr lang="en-GB"/>
          </a:p>
        </p:txBody>
      </p:sp>
      <p:sp>
        <p:nvSpPr>
          <p:cNvPr id="5" name="Footer Placeholder 4"/>
          <p:cNvSpPr>
            <a:spLocks noGrp="1"/>
          </p:cNvSpPr>
          <p:nvPr>
            <p:ph type="ftr" sz="quarter" idx="11"/>
          </p:nvPr>
        </p:nvSpPr>
        <p:spPr/>
        <p:txBody>
          <a:bodyPr/>
          <a:lstStyle/>
          <a:p>
            <a:endParaRPr lang="en-GB"/>
          </a:p>
        </p:txBody>
      </p:sp>
      <p:sp>
        <p:nvSpPr>
          <p:cNvPr id="11" name="Rectangle 10"/>
          <p:cNvSpPr/>
          <p:nvPr/>
        </p:nvSpPr>
        <p:spPr>
          <a:xfrm>
            <a:off x="15489014" y="59"/>
            <a:ext cx="1371600" cy="164918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5424729" y="443596"/>
            <a:ext cx="1477818" cy="1151531"/>
          </a:xfrm>
          <a:prstGeom prst="rect">
            <a:avLst/>
          </a:prstGeom>
        </p:spPr>
        <p:txBody>
          <a:bodyPr/>
          <a:lstStyle>
            <a:lvl1pPr algn="ctr">
              <a:defRPr/>
            </a:lvl1pPr>
          </a:lstStyle>
          <a:p>
            <a:fld id="{BFE17826-41C5-4941-BA2A-5383B298F7D2}" type="slidenum">
              <a:rPr lang="en-GB" smtClean="0"/>
              <a:t>‹#›</a:t>
            </a:fld>
            <a:endParaRPr lang="en-GB"/>
          </a:p>
        </p:txBody>
      </p:sp>
    </p:spTree>
    <p:extLst>
      <p:ext uri="{BB962C8B-B14F-4D97-AF65-F5344CB8AC3E}">
        <p14:creationId xmlns:p14="http://schemas.microsoft.com/office/powerpoint/2010/main" val="416984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C67B4-49F8-405C-9223-97784148254B}"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146888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8C67B4-49F8-405C-9223-97784148254B}"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5106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8C67B4-49F8-405C-9223-97784148254B}" type="datetimeFigureOut">
              <a:rPr lang="en-GB" smtClean="0"/>
              <a:t>16/04/2024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71430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8C67B4-49F8-405C-9223-97784148254B}" type="datetimeFigureOut">
              <a:rPr lang="en-GB" smtClean="0"/>
              <a:t>16/04/2024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45272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67B4-49F8-405C-9223-97784148254B}" type="datetimeFigureOut">
              <a:rPr lang="en-GB" smtClean="0"/>
              <a:t>16/04/2024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284165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394422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DC8C67B4-49F8-405C-9223-97784148254B}"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28492-4C92-4615-99D6-12FBFE258354}" type="slidenum">
              <a:rPr lang="en-GB" smtClean="0"/>
              <a:t>‹#›</a:t>
            </a:fld>
            <a:endParaRPr lang="en-GB"/>
          </a:p>
        </p:txBody>
      </p:sp>
    </p:spTree>
    <p:extLst>
      <p:ext uri="{BB962C8B-B14F-4D97-AF65-F5344CB8AC3E}">
        <p14:creationId xmlns:p14="http://schemas.microsoft.com/office/powerpoint/2010/main" val="250235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C8C67B4-49F8-405C-9223-97784148254B}" type="datetimeFigureOut">
              <a:rPr lang="en-GB" smtClean="0"/>
              <a:t>16/04/2024</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EE28492-4C92-4615-99D6-12FBFE258354}" type="slidenum">
              <a:rPr lang="en-GB" smtClean="0"/>
              <a:t>‹#›</a:t>
            </a:fld>
            <a:endParaRPr lang="en-GB"/>
          </a:p>
        </p:txBody>
      </p:sp>
    </p:spTree>
    <p:extLst>
      <p:ext uri="{BB962C8B-B14F-4D97-AF65-F5344CB8AC3E}">
        <p14:creationId xmlns:p14="http://schemas.microsoft.com/office/powerpoint/2010/main" val="3787617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C8C67B4-49F8-405C-9223-97784148254B}" type="datetimeFigureOut">
              <a:rPr lang="en-GB" smtClean="0"/>
              <a:t>16/04/2024</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EE28492-4C92-4615-99D6-12FBFE258354}" type="slidenum">
              <a:rPr lang="en-GB" smtClean="0"/>
              <a:t>‹#›</a:t>
            </a:fld>
            <a:endParaRPr lang="en-GB"/>
          </a:p>
        </p:txBody>
      </p:sp>
    </p:spTree>
    <p:extLst>
      <p:ext uri="{BB962C8B-B14F-4D97-AF65-F5344CB8AC3E}">
        <p14:creationId xmlns:p14="http://schemas.microsoft.com/office/powerpoint/2010/main" val="1838611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filestore.aqa.org.uk/resources/mathematics/AQA-8300F-FS-INS-2024.PDF"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B2FCF0B-C767-4585-9CA1-7949CB3FC1FA}"/>
              </a:ext>
            </a:extLst>
          </p:cNvPr>
          <p:cNvSpPr txBox="1">
            <a:spLocks/>
          </p:cNvSpPr>
          <p:nvPr/>
        </p:nvSpPr>
        <p:spPr>
          <a:xfrm>
            <a:off x="4601830" y="2195425"/>
            <a:ext cx="12844008" cy="3143250"/>
          </a:xfrm>
          <a:prstGeom prst="rect">
            <a:avLst/>
          </a:prstGeom>
        </p:spPr>
        <p:txBody>
          <a:bodyPr vert="horz" lIns="91440" tIns="45720" rIns="91440" bIns="45720" rtlCol="0" anchor="b">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r>
              <a:rPr lang="en-GB" sz="6600" dirty="0">
                <a:latin typeface="Calibri"/>
                <a:ea typeface="Calibri"/>
                <a:cs typeface="Calibri"/>
              </a:rPr>
              <a:t>Welcome to... GCSE Maths and </a:t>
            </a:r>
            <a:r>
              <a:rPr lang="en-GB" sz="6600">
                <a:latin typeface="Calibri"/>
                <a:ea typeface="Calibri"/>
                <a:cs typeface="Calibri"/>
              </a:rPr>
              <a:t>English Exams Information Evening </a:t>
            </a:r>
            <a:endParaRPr lang="en-US">
              <a:ea typeface="Calibri Light" panose="020F0302020204030204"/>
              <a:cs typeface="Calibri Light" panose="020F0302020204030204"/>
            </a:endParaRPr>
          </a:p>
        </p:txBody>
      </p:sp>
    </p:spTree>
    <p:extLst>
      <p:ext uri="{BB962C8B-B14F-4D97-AF65-F5344CB8AC3E}">
        <p14:creationId xmlns:p14="http://schemas.microsoft.com/office/powerpoint/2010/main" val="230999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a:t>FAQs</a:t>
            </a:r>
          </a:p>
        </p:txBody>
      </p:sp>
      <p:sp>
        <p:nvSpPr>
          <p:cNvPr id="3" name="Content Placeholder 2"/>
          <p:cNvSpPr>
            <a:spLocks noGrp="1"/>
          </p:cNvSpPr>
          <p:nvPr>
            <p:ph idx="1"/>
          </p:nvPr>
        </p:nvSpPr>
        <p:spPr>
          <a:xfrm>
            <a:off x="1257300" y="2072640"/>
            <a:ext cx="15773400" cy="7421405"/>
          </a:xfrm>
        </p:spPr>
        <p:txBody>
          <a:bodyPr vert="horz" lIns="91440" tIns="45720" rIns="91440" bIns="45720" rtlCol="0" anchor="t">
            <a:noAutofit/>
          </a:bodyPr>
          <a:lstStyle/>
          <a:p>
            <a:pPr marL="0" indent="0">
              <a:buNone/>
            </a:pPr>
            <a:r>
              <a:rPr lang="en-GB" sz="3600" b="1" i="1" dirty="0">
                <a:cs typeface="Calibri" panose="020F0502020204030204"/>
              </a:rPr>
              <a:t>When will we get the exam results?</a:t>
            </a:r>
            <a:endParaRPr lang="en-GB" sz="3600" b="1" i="1" dirty="0">
              <a:ea typeface="Calibri"/>
              <a:cs typeface="Calibri" panose="020F0502020204030204"/>
            </a:endParaRPr>
          </a:p>
          <a:p>
            <a:pPr marL="0" indent="0">
              <a:buNone/>
            </a:pPr>
            <a:r>
              <a:rPr lang="en-GB" sz="3600" dirty="0">
                <a:cs typeface="Calibri" panose="020F0502020204030204"/>
              </a:rPr>
              <a:t>Results day is Thursday 22nd August 2024. </a:t>
            </a:r>
            <a:endParaRPr lang="en-GB" sz="3600" dirty="0">
              <a:ea typeface="Calibri"/>
              <a:cs typeface="Calibri" panose="020F0502020204030204"/>
            </a:endParaRPr>
          </a:p>
          <a:p>
            <a:pPr marL="0" indent="0">
              <a:buNone/>
            </a:pPr>
            <a:r>
              <a:rPr lang="en-GB" sz="3600" b="1" i="1" dirty="0">
                <a:latin typeface="Calibri"/>
                <a:ea typeface="Calibri"/>
                <a:cs typeface="Calibri"/>
              </a:rPr>
              <a:t>Are you able to forecast a learner's potential result?</a:t>
            </a:r>
          </a:p>
          <a:p>
            <a:pPr marL="0" indent="0">
              <a:buNone/>
            </a:pPr>
            <a:r>
              <a:rPr lang="en-GB" sz="3600" dirty="0">
                <a:cs typeface="Calibri"/>
              </a:rPr>
              <a:t>We do not forecast results. However, all learners complete a series of assessments in both maths and English throughout the year. These assessments will highlight any strengths and areas for improvement as well as giving a mark for that particular paper. Our minimum expectation would be a one grade improvement in a year. If you would like a more detailed picture of their current performance, then we have a Parents' Evening on site on </a:t>
            </a:r>
            <a:r>
              <a:rPr lang="en-GB" sz="3600" b="1" u="sng" dirty="0">
                <a:cs typeface="Calibri"/>
              </a:rPr>
              <a:t>Tuesday 26th March</a:t>
            </a:r>
            <a:r>
              <a:rPr lang="en-GB" sz="3600" dirty="0">
                <a:cs typeface="Calibri"/>
              </a:rPr>
              <a:t>.</a:t>
            </a:r>
            <a:endParaRPr lang="en-GB" sz="3600" dirty="0">
              <a:ea typeface="Calibri"/>
              <a:cs typeface="Calibri"/>
            </a:endParaRPr>
          </a:p>
          <a:p>
            <a:pPr marL="0" indent="0">
              <a:buNone/>
            </a:pPr>
            <a:r>
              <a:rPr lang="en-GB" sz="3600" b="1" i="1" dirty="0">
                <a:ea typeface="Calibri"/>
                <a:cs typeface="Calibri"/>
              </a:rPr>
              <a:t>Are there any extra books or resources my child can access?</a:t>
            </a:r>
            <a:endParaRPr lang="en-GB" sz="3600" dirty="0">
              <a:ea typeface="Calibri"/>
              <a:cs typeface="Calibri"/>
            </a:endParaRPr>
          </a:p>
          <a:p>
            <a:pPr marL="0" indent="0">
              <a:buNone/>
            </a:pPr>
            <a:r>
              <a:rPr lang="en-GB" sz="3600">
                <a:ea typeface="Calibri" panose="020F0502020204030204"/>
                <a:cs typeface="Calibri" panose="020F0502020204030204"/>
              </a:rPr>
              <a:t>At college we have </a:t>
            </a:r>
            <a:r>
              <a:rPr lang="en-GB" sz="3600" dirty="0" err="1">
                <a:ea typeface="Calibri" panose="020F0502020204030204"/>
                <a:cs typeface="Calibri" panose="020F0502020204030204"/>
              </a:rPr>
              <a:t>Yipiyap</a:t>
            </a:r>
            <a:r>
              <a:rPr lang="en-GB" sz="3600" dirty="0">
                <a:ea typeface="Calibri" panose="020F0502020204030204"/>
                <a:cs typeface="Calibri" panose="020F0502020204030204"/>
              </a:rPr>
              <a:t> and </a:t>
            </a:r>
            <a:r>
              <a:rPr lang="en-GB" sz="3600" dirty="0" err="1">
                <a:ea typeface="Calibri" panose="020F0502020204030204"/>
                <a:cs typeface="Calibri" panose="020F0502020204030204"/>
              </a:rPr>
              <a:t>Yipiyap</a:t>
            </a:r>
            <a:r>
              <a:rPr lang="en-GB" sz="3600" dirty="0">
                <a:ea typeface="Calibri" panose="020F0502020204030204"/>
                <a:cs typeface="Calibri" panose="020F0502020204030204"/>
              </a:rPr>
              <a:t> On Demand. </a:t>
            </a:r>
            <a:r>
              <a:rPr lang="en-GB" sz="3600" dirty="0" err="1">
                <a:ea typeface="Calibri" panose="020F0502020204030204"/>
                <a:cs typeface="Calibri" panose="020F0502020204030204"/>
              </a:rPr>
              <a:t>MathsWatch</a:t>
            </a:r>
            <a:r>
              <a:rPr lang="en-GB" sz="3600" dirty="0">
                <a:ea typeface="Calibri" panose="020F0502020204030204"/>
                <a:cs typeface="Calibri" panose="020F0502020204030204"/>
              </a:rPr>
              <a:t> is also available to learners. There is also the Maths and English Success Centre that learners can come to for extra support.</a:t>
            </a:r>
          </a:p>
          <a:p>
            <a:pPr marL="0" indent="0">
              <a:buNone/>
            </a:pPr>
            <a:endParaRPr lang="en-GB">
              <a:ea typeface="Calibri" panose="020F0502020204030204"/>
              <a:cs typeface="Calibri" panose="020F0502020204030204"/>
            </a:endParaRPr>
          </a:p>
        </p:txBody>
      </p:sp>
    </p:spTree>
    <p:extLst>
      <p:ext uri="{BB962C8B-B14F-4D97-AF65-F5344CB8AC3E}">
        <p14:creationId xmlns:p14="http://schemas.microsoft.com/office/powerpoint/2010/main" val="123875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a:t>FAQs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Autofit/>
          </a:bodyPr>
          <a:lstStyle/>
          <a:p>
            <a:pPr marL="0" indent="0">
              <a:buNone/>
            </a:pPr>
            <a:r>
              <a:rPr lang="en-GB" sz="3600" b="1" i="1" dirty="0">
                <a:cs typeface="Calibri" panose="020F0502020204030204"/>
              </a:rPr>
              <a:t>How do you help the children not to worry and get anxious?</a:t>
            </a:r>
            <a:endParaRPr lang="en-GB" sz="3600" b="1" i="1" dirty="0">
              <a:ea typeface="Calibri"/>
              <a:cs typeface="Calibri" panose="020F0502020204030204"/>
            </a:endParaRPr>
          </a:p>
          <a:p>
            <a:pPr marL="0" indent="0">
              <a:buNone/>
            </a:pPr>
            <a:r>
              <a:rPr lang="en-GB" sz="3600" dirty="0">
                <a:ea typeface="Calibri"/>
                <a:cs typeface="Calibri" panose="020F0502020204030204"/>
              </a:rPr>
              <a:t>We understand that we all react differently to high pressure situations. Therefore, we do several mock assessments throughout the year to mimic the exam situation. Learners can always speak with us and the pastoral team if their anxiety becomes unmanageable. </a:t>
            </a:r>
          </a:p>
          <a:p>
            <a:pPr marL="0" indent="0">
              <a:buNone/>
            </a:pPr>
            <a:r>
              <a:rPr lang="en-GB" sz="3600" b="1" i="1" dirty="0"/>
              <a:t>Are you aware my child has extra-time in exams. Has the exam SENCO let you know?</a:t>
            </a:r>
            <a:br>
              <a:rPr lang="en-GB" sz="3600" dirty="0"/>
            </a:br>
            <a:r>
              <a:rPr lang="en-GB" sz="3200" dirty="0">
                <a:cs typeface="Calibri"/>
              </a:rPr>
              <a:t>Learners are asked about previous EAA and ALS at enrolment but do not automatically get EAA just because they had it at school.</a:t>
            </a:r>
            <a:endParaRPr lang="en-GB" sz="3200" dirty="0">
              <a:ea typeface="Calibri"/>
              <a:cs typeface="Calibri"/>
            </a:endParaRPr>
          </a:p>
          <a:p>
            <a:pPr marL="0" indent="0">
              <a:buNone/>
            </a:pPr>
            <a:r>
              <a:rPr lang="en-GB" sz="3200" dirty="0">
                <a:cs typeface="Calibri"/>
              </a:rPr>
              <a:t>English and maths teachers then carry out 'normal way of working' forms for those who need something additional to support them in exams, e.g., reader, extra-time, laptop. ALS also assess where appropriate and the exams department then apply for EAA.</a:t>
            </a:r>
            <a:endParaRPr lang="en-GB" sz="3200" dirty="0"/>
          </a:p>
          <a:p>
            <a:pPr marL="0" indent="0">
              <a:buNone/>
            </a:pPr>
            <a:endParaRPr lang="en-GB">
              <a:cs typeface="Calibri" panose="020F0502020204030204"/>
            </a:endParaRPr>
          </a:p>
        </p:txBody>
      </p:sp>
    </p:spTree>
    <p:extLst>
      <p:ext uri="{BB962C8B-B14F-4D97-AF65-F5344CB8AC3E}">
        <p14:creationId xmlns:p14="http://schemas.microsoft.com/office/powerpoint/2010/main" val="218187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145610" cy="1342072"/>
          </a:xfrm>
          <a:ln w="38100">
            <a:solidFill>
              <a:schemeClr val="tx1"/>
            </a:solidFill>
          </a:ln>
        </p:spPr>
        <p:txBody>
          <a:bodyPr/>
          <a:lstStyle/>
          <a:p>
            <a:r>
              <a:rPr lang="en-GB" b="1"/>
              <a:t>General Information</a:t>
            </a:r>
          </a:p>
        </p:txBody>
      </p:sp>
      <p:sp>
        <p:nvSpPr>
          <p:cNvPr id="3" name="Content Placeholder 2"/>
          <p:cNvSpPr>
            <a:spLocks noGrp="1"/>
          </p:cNvSpPr>
          <p:nvPr>
            <p:ph idx="1"/>
          </p:nvPr>
        </p:nvSpPr>
        <p:spPr>
          <a:xfrm>
            <a:off x="1257300" y="2072640"/>
            <a:ext cx="16269418" cy="7192805"/>
          </a:xfrm>
        </p:spPr>
        <p:txBody>
          <a:bodyPr vert="horz" lIns="91440" tIns="45720" rIns="91440" bIns="45720" rtlCol="0" anchor="t">
            <a:normAutofit/>
          </a:bodyPr>
          <a:lstStyle/>
          <a:p>
            <a:endParaRPr lang="en-GB" sz="4000"/>
          </a:p>
          <a:p>
            <a:r>
              <a:rPr lang="en-GB" sz="4000" dirty="0"/>
              <a:t>Learners will receive a postcard prior to the exams with their seat number and room.</a:t>
            </a:r>
            <a:endParaRPr lang="en-GB" dirty="0"/>
          </a:p>
          <a:p>
            <a:r>
              <a:rPr lang="en-GB" sz="4000"/>
              <a:t>Learners must not have any personal electronic devices on their person during any exam. These include, but are not limited to, mobile phones, watches (of any kind) and earphones. The consequence of being found with such items in an exam will likely involve the disqualification from one or more exam papers.</a:t>
            </a:r>
          </a:p>
          <a:p>
            <a:endParaRPr lang="en-GB" b="1"/>
          </a:p>
          <a:p>
            <a:pPr marL="0" indent="0">
              <a:buNone/>
            </a:pPr>
            <a:br>
              <a:rPr lang="en-GB" dirty="0"/>
            </a:br>
            <a:endParaRPr lang="en-GB"/>
          </a:p>
        </p:txBody>
      </p:sp>
    </p:spTree>
    <p:extLst>
      <p:ext uri="{BB962C8B-B14F-4D97-AF65-F5344CB8AC3E}">
        <p14:creationId xmlns:p14="http://schemas.microsoft.com/office/powerpoint/2010/main" val="353404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230350" cy="1342072"/>
          </a:xfrm>
          <a:ln w="38100">
            <a:solidFill>
              <a:schemeClr val="tx1"/>
            </a:solidFill>
          </a:ln>
        </p:spPr>
        <p:txBody>
          <a:bodyPr/>
          <a:lstStyle/>
          <a:p>
            <a:r>
              <a:rPr lang="en-GB" b="1"/>
              <a:t>Contingency Days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fontScale="92500" lnSpcReduction="10000"/>
          </a:bodyPr>
          <a:lstStyle/>
          <a:p>
            <a:endParaRPr lang="en-GB"/>
          </a:p>
          <a:p>
            <a:pPr marL="0" indent="0">
              <a:buNone/>
            </a:pPr>
            <a:endParaRPr lang="en-GB"/>
          </a:p>
          <a:p>
            <a:pPr marL="0" indent="0">
              <a:buNone/>
            </a:pPr>
            <a:r>
              <a:rPr lang="en-GB" sz="4400" dirty="0"/>
              <a:t>We are optimistic the exams will run smoothly, however, every year the exam boards publish contingency sessions so exams can be rescheduled if any national incidents prevent an exam taking place. This year the final contingency day is </a:t>
            </a:r>
            <a:r>
              <a:rPr lang="en-GB" sz="4400" b="1" u="sng" dirty="0"/>
              <a:t>Wednesday 26th June</a:t>
            </a:r>
            <a:r>
              <a:rPr lang="en-GB" sz="4400" dirty="0"/>
              <a:t>. A further two contingency afternoons have been allocated on </a:t>
            </a:r>
            <a:r>
              <a:rPr lang="en-GB" sz="4400" b="1" u="sng" dirty="0"/>
              <a:t>Thursday 6th June </a:t>
            </a:r>
            <a:r>
              <a:rPr lang="en-GB" sz="4400" dirty="0"/>
              <a:t>and </a:t>
            </a:r>
            <a:r>
              <a:rPr lang="en-GB" sz="4400" b="1" u="sng" dirty="0"/>
              <a:t>Thursday 13th June</a:t>
            </a:r>
            <a:r>
              <a:rPr lang="en-GB" sz="4400" dirty="0"/>
              <a:t>.  As such, learners must remain available up until this date should any exams need to be rescheduled.</a:t>
            </a:r>
            <a:endParaRPr lang="en-GB" sz="4400" dirty="0">
              <a:cs typeface="Calibri"/>
            </a:endParaRPr>
          </a:p>
          <a:p>
            <a:pPr marL="0" indent="0">
              <a:buNone/>
            </a:pPr>
            <a:endParaRPr lang="en-GB"/>
          </a:p>
          <a:p>
            <a:pPr marL="0" indent="0">
              <a:buNone/>
            </a:pPr>
            <a:br>
              <a:rPr lang="en-GB" dirty="0"/>
            </a:br>
            <a:endParaRPr lang="en-GB"/>
          </a:p>
        </p:txBody>
      </p:sp>
      <p:sp>
        <p:nvSpPr>
          <p:cNvPr id="4" name="Rectangle 3"/>
          <p:cNvSpPr/>
          <p:nvPr/>
        </p:nvSpPr>
        <p:spPr>
          <a:xfrm>
            <a:off x="895350" y="6995636"/>
            <a:ext cx="14592300" cy="707886"/>
          </a:xfrm>
          <a:prstGeom prst="rect">
            <a:avLst/>
          </a:prstGeom>
        </p:spPr>
        <p:txBody>
          <a:bodyPr wrap="square">
            <a:spAutoFit/>
          </a:bodyPr>
          <a:lstStyle/>
          <a:p>
            <a:endParaRPr lang="en-GB" sz="4000"/>
          </a:p>
        </p:txBody>
      </p:sp>
    </p:spTree>
    <p:extLst>
      <p:ext uri="{BB962C8B-B14F-4D97-AF65-F5344CB8AC3E}">
        <p14:creationId xmlns:p14="http://schemas.microsoft.com/office/powerpoint/2010/main" val="232843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B2FCF0B-C767-4585-9CA1-7949CB3FC1FA}"/>
              </a:ext>
            </a:extLst>
          </p:cNvPr>
          <p:cNvSpPr txBox="1">
            <a:spLocks/>
          </p:cNvSpPr>
          <p:nvPr/>
        </p:nvSpPr>
        <p:spPr>
          <a:xfrm>
            <a:off x="4601830" y="2195425"/>
            <a:ext cx="12844008" cy="3143250"/>
          </a:xfrm>
          <a:prstGeom prst="rect">
            <a:avLst/>
          </a:prstGeom>
        </p:spPr>
        <p:txBody>
          <a:bodyPr vert="horz" lIns="91440" tIns="45720" rIns="91440" bIns="45720" rtlCol="0" anchor="b">
            <a:normAutofit/>
          </a:bodyPr>
          <a:lstStyle>
            <a:lvl1pPr algn="ctr" defTabSz="1371600" rtl="0" eaLnBrk="1" latinLnBrk="0" hangingPunct="1">
              <a:lnSpc>
                <a:spcPct val="90000"/>
              </a:lnSpc>
              <a:spcBef>
                <a:spcPct val="0"/>
              </a:spcBef>
              <a:buNone/>
              <a:defRPr sz="9000" kern="1200">
                <a:solidFill>
                  <a:schemeClr val="tx1"/>
                </a:solidFill>
                <a:latin typeface="+mj-lt"/>
                <a:ea typeface="+mj-ea"/>
                <a:cs typeface="+mj-cs"/>
              </a:defRPr>
            </a:lvl1pPr>
          </a:lstStyle>
          <a:p>
            <a:r>
              <a:rPr lang="en-GB" sz="6600" b="1" dirty="0"/>
              <a:t>Thank you</a:t>
            </a:r>
          </a:p>
          <a:p>
            <a:r>
              <a:rPr lang="en-GB" sz="6600" b="1" dirty="0">
                <a:cs typeface="Calibri Light"/>
              </a:rPr>
              <a:t>claire.storer@blackburn.ac.uk</a:t>
            </a:r>
          </a:p>
        </p:txBody>
      </p:sp>
    </p:spTree>
    <p:extLst>
      <p:ext uri="{BB962C8B-B14F-4D97-AF65-F5344CB8AC3E}">
        <p14:creationId xmlns:p14="http://schemas.microsoft.com/office/powerpoint/2010/main" val="14316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208672" cy="1342072"/>
          </a:xfrm>
          <a:ln w="38100">
            <a:solidFill>
              <a:schemeClr val="tx1"/>
            </a:solidFill>
          </a:ln>
        </p:spPr>
        <p:txBody>
          <a:bodyPr/>
          <a:lstStyle/>
          <a:p>
            <a:r>
              <a:rPr lang="en-GB" b="1"/>
              <a:t>EXAM DATES: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a:bodyPr>
          <a:lstStyle/>
          <a:p>
            <a:endParaRPr lang="en-GB" b="1"/>
          </a:p>
          <a:p>
            <a:pPr marL="0" indent="0">
              <a:buNone/>
            </a:pPr>
            <a:r>
              <a:rPr lang="en-GB" sz="4300" b="1" dirty="0"/>
              <a:t>GCSE MATHS</a:t>
            </a:r>
            <a:endParaRPr lang="en-GB" sz="4300" b="1" dirty="0">
              <a:ea typeface="Calibri"/>
              <a:cs typeface="Calibri"/>
            </a:endParaRPr>
          </a:p>
          <a:p>
            <a:r>
              <a:rPr lang="en-GB" sz="4300" dirty="0"/>
              <a:t>THURSDAY 16</a:t>
            </a:r>
            <a:r>
              <a:rPr lang="en-GB" sz="4300" baseline="30000" dirty="0"/>
              <a:t>th</a:t>
            </a:r>
            <a:r>
              <a:rPr lang="en-GB" sz="4300" dirty="0"/>
              <a:t> MAY- Paper 1 Non-Calculator</a:t>
            </a:r>
            <a:endParaRPr lang="en-GB" sz="4300" dirty="0">
              <a:ea typeface="Calibri"/>
              <a:cs typeface="Calibri"/>
            </a:endParaRPr>
          </a:p>
          <a:p>
            <a:r>
              <a:rPr lang="en-GB" sz="4300" dirty="0"/>
              <a:t>MONDAY 3rd JUNE- Paper 2 Calculator</a:t>
            </a:r>
            <a:endParaRPr lang="en-GB" sz="4300" dirty="0">
              <a:ea typeface="Calibri"/>
              <a:cs typeface="Calibri"/>
            </a:endParaRPr>
          </a:p>
          <a:p>
            <a:r>
              <a:rPr lang="en-GB" sz="4300" dirty="0"/>
              <a:t>MONDAY 10th JUNE- Paper 3 Calculator</a:t>
            </a:r>
            <a:endParaRPr lang="en-GB" sz="4300" dirty="0">
              <a:ea typeface="Calibri" panose="020F0502020204030204"/>
              <a:cs typeface="Calibri" panose="020F0502020204030204"/>
            </a:endParaRPr>
          </a:p>
          <a:p>
            <a:pPr marL="0" indent="0">
              <a:buNone/>
            </a:pPr>
            <a:endParaRPr lang="en-GB" sz="4300"/>
          </a:p>
          <a:p>
            <a:pPr marL="0" indent="0">
              <a:buNone/>
            </a:pPr>
            <a:r>
              <a:rPr lang="en-GB" sz="4300" b="1" dirty="0"/>
              <a:t>GCSE ENGLISH</a:t>
            </a:r>
            <a:endParaRPr lang="en-GB" sz="4300" b="1" dirty="0">
              <a:ea typeface="Calibri"/>
              <a:cs typeface="Calibri"/>
            </a:endParaRPr>
          </a:p>
          <a:p>
            <a:r>
              <a:rPr lang="en-GB" sz="4300" dirty="0"/>
              <a:t>THURSDAY 23rd MAY- Paper 1</a:t>
            </a:r>
          </a:p>
          <a:p>
            <a:r>
              <a:rPr lang="en-GB" sz="4300" dirty="0"/>
              <a:t>THURSDAY 6</a:t>
            </a:r>
            <a:r>
              <a:rPr lang="en-GB" sz="4300" baseline="30000" dirty="0"/>
              <a:t>TH</a:t>
            </a:r>
            <a:r>
              <a:rPr lang="en-GB" sz="4300" dirty="0"/>
              <a:t> JUNE- Paper 2</a:t>
            </a:r>
            <a:endParaRPr lang="en-GB" sz="4300" dirty="0">
              <a:ea typeface="Calibri"/>
              <a:cs typeface="Calibri"/>
            </a:endParaRPr>
          </a:p>
          <a:p>
            <a:pPr marL="0" indent="0">
              <a:buNone/>
            </a:pPr>
            <a:endParaRPr lang="en-GB" sz="4300"/>
          </a:p>
          <a:p>
            <a:pPr marL="0" indent="0">
              <a:buNone/>
            </a:pPr>
            <a:endParaRPr lang="en-GB"/>
          </a:p>
        </p:txBody>
      </p:sp>
    </p:spTree>
    <p:extLst>
      <p:ext uri="{BB962C8B-B14F-4D97-AF65-F5344CB8AC3E}">
        <p14:creationId xmlns:p14="http://schemas.microsoft.com/office/powerpoint/2010/main" val="284201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972190" cy="1342072"/>
          </a:xfrm>
          <a:ln w="38100">
            <a:solidFill>
              <a:schemeClr val="tx1"/>
            </a:solidFill>
          </a:ln>
        </p:spPr>
        <p:txBody>
          <a:bodyPr/>
          <a:lstStyle/>
          <a:p>
            <a:r>
              <a:rPr lang="en-GB" b="1"/>
              <a:t>AWARDING BODIES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a:bodyPr>
          <a:lstStyle/>
          <a:p>
            <a:r>
              <a:rPr lang="en-GB" sz="4400" b="1"/>
              <a:t>GCSE MATHS</a:t>
            </a:r>
          </a:p>
          <a:p>
            <a:pPr marL="0" indent="0">
              <a:buNone/>
            </a:pPr>
            <a:r>
              <a:rPr lang="en-GB" sz="4400"/>
              <a:t>AQA GCSE Mathematics 8700F (Foundation Tier)</a:t>
            </a:r>
          </a:p>
          <a:p>
            <a:pPr marL="0" indent="0">
              <a:buNone/>
            </a:pPr>
            <a:r>
              <a:rPr lang="en-GB" sz="4400"/>
              <a:t>Learners can achieve up to a grade 5.</a:t>
            </a:r>
          </a:p>
          <a:p>
            <a:pPr marL="0" indent="0">
              <a:buNone/>
            </a:pPr>
            <a:endParaRPr lang="en-GB" sz="4400">
              <a:latin typeface="Calibri" panose="020F0502020204030204" pitchFamily="34" charset="0"/>
              <a:cs typeface="Calibri" panose="020F0502020204030204" pitchFamily="34" charset="0"/>
            </a:endParaRPr>
          </a:p>
          <a:p>
            <a:r>
              <a:rPr lang="en-GB" sz="4400" b="1"/>
              <a:t>GCSE ENGLISH</a:t>
            </a:r>
          </a:p>
          <a:p>
            <a:pPr marL="0" indent="0">
              <a:buNone/>
            </a:pPr>
            <a:r>
              <a:rPr lang="en-GB" sz="4400"/>
              <a:t>Pearson Edexcel (9-1) English Language 2.0</a:t>
            </a:r>
          </a:p>
          <a:p>
            <a:pPr marL="0" indent="0">
              <a:buNone/>
            </a:pPr>
            <a:r>
              <a:rPr lang="en-GB" sz="4400"/>
              <a:t>Learners can achieve up to a grade 9.</a:t>
            </a:r>
          </a:p>
          <a:p>
            <a:pPr marL="0" indent="0">
              <a:buNone/>
            </a:pPr>
            <a:endParaRPr lang="en-GB" sz="4400"/>
          </a:p>
          <a:p>
            <a:pPr marL="0" indent="0">
              <a:buNone/>
            </a:pPr>
            <a:r>
              <a:rPr lang="en-GB" sz="4400"/>
              <a:t>A grade 4 is a </a:t>
            </a:r>
            <a:r>
              <a:rPr lang="en-GB" sz="4400" b="1"/>
              <a:t>‘standard’</a:t>
            </a:r>
            <a:r>
              <a:rPr lang="en-GB" sz="4400"/>
              <a:t> pass.</a:t>
            </a:r>
          </a:p>
          <a:p>
            <a:pPr marL="0" indent="0">
              <a:buNone/>
            </a:pPr>
            <a:endParaRPr lang="en-GB" sz="4300"/>
          </a:p>
          <a:p>
            <a:pPr marL="0" indent="0">
              <a:buNone/>
            </a:pPr>
            <a:endParaRPr lang="en-GB"/>
          </a:p>
        </p:txBody>
      </p:sp>
    </p:spTree>
    <p:extLst>
      <p:ext uri="{BB962C8B-B14F-4D97-AF65-F5344CB8AC3E}">
        <p14:creationId xmlns:p14="http://schemas.microsoft.com/office/powerpoint/2010/main" val="79712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EC6B-4E97-308E-9596-B387716065F1}"/>
              </a:ext>
            </a:extLst>
          </p:cNvPr>
          <p:cNvSpPr>
            <a:spLocks noGrp="1"/>
          </p:cNvSpPr>
          <p:nvPr>
            <p:ph type="title"/>
          </p:nvPr>
        </p:nvSpPr>
        <p:spPr>
          <a:ln w="28575">
            <a:solidFill>
              <a:schemeClr val="tx1"/>
            </a:solidFill>
          </a:ln>
        </p:spPr>
        <p:txBody>
          <a:bodyPr/>
          <a:lstStyle/>
          <a:p>
            <a:r>
              <a:rPr lang="en-US" b="1" dirty="0">
                <a:ea typeface="Calibri Light"/>
                <a:cs typeface="Calibri Light"/>
              </a:rPr>
              <a:t>YIPIYAP &amp; ADDITIONAL SUPPORT</a:t>
            </a:r>
            <a:endParaRPr lang="en-US" b="1" dirty="0" err="1"/>
          </a:p>
        </p:txBody>
      </p:sp>
      <p:sp>
        <p:nvSpPr>
          <p:cNvPr id="3" name="Content Placeholder 2">
            <a:extLst>
              <a:ext uri="{FF2B5EF4-FFF2-40B4-BE49-F238E27FC236}">
                <a16:creationId xmlns:a16="http://schemas.microsoft.com/office/drawing/2014/main" id="{B26EBDB9-177E-D9A9-8FDE-40023D9CE745}"/>
              </a:ext>
            </a:extLst>
          </p:cNvPr>
          <p:cNvSpPr>
            <a:spLocks noGrp="1"/>
          </p:cNvSpPr>
          <p:nvPr>
            <p:ph idx="1"/>
          </p:nvPr>
        </p:nvSpPr>
        <p:spPr/>
        <p:txBody>
          <a:bodyPr vert="horz" lIns="91440" tIns="45720" rIns="91440" bIns="45720" rtlCol="0" anchor="t">
            <a:normAutofit/>
          </a:bodyPr>
          <a:lstStyle/>
          <a:p>
            <a:r>
              <a:rPr lang="en-US" sz="4800" dirty="0">
                <a:ea typeface="Calibri"/>
                <a:cs typeface="Calibri"/>
              </a:rPr>
              <a:t>Learners can access Yipiyap On Demand </a:t>
            </a:r>
          </a:p>
          <a:p>
            <a:r>
              <a:rPr lang="en-US" sz="4800" dirty="0">
                <a:ea typeface="Calibri"/>
                <a:cs typeface="Calibri"/>
              </a:rPr>
              <a:t>Face to face Yipiyap sessions are available in the Success Centre</a:t>
            </a:r>
          </a:p>
          <a:p>
            <a:r>
              <a:rPr lang="en-US" sz="4800" dirty="0">
                <a:ea typeface="Calibri"/>
                <a:cs typeface="Calibri"/>
              </a:rPr>
              <a:t>Revision sessions are planned for both Easter break and May half-term.</a:t>
            </a:r>
          </a:p>
        </p:txBody>
      </p:sp>
    </p:spTree>
    <p:extLst>
      <p:ext uri="{BB962C8B-B14F-4D97-AF65-F5344CB8AC3E}">
        <p14:creationId xmlns:p14="http://schemas.microsoft.com/office/powerpoint/2010/main" val="311839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1034">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05307" y="547687"/>
            <a:ext cx="8090040" cy="1988345"/>
          </a:xfrm>
        </p:spPr>
        <p:txBody>
          <a:bodyPr>
            <a:normAutofit/>
          </a:bodyPr>
          <a:lstStyle/>
          <a:p>
            <a:r>
              <a:rPr lang="en-GB" b="1"/>
              <a:t>GCSE MATHS</a:t>
            </a:r>
          </a:p>
        </p:txBody>
      </p:sp>
      <p:sp>
        <p:nvSpPr>
          <p:cNvPr id="1059" name="Freeform: Shape 103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6057" y="0"/>
            <a:ext cx="1263753" cy="532189"/>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Scientific Calculator, Engineering Scientific Calculator with 240 Function 2-Line LCD Display - Suitable for School Students, Teachers and Business Us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2203" y="838369"/>
            <a:ext cx="2071073" cy="380013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1060" name="Oval 103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6662" y="1991047"/>
            <a:ext cx="916285" cy="91628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Freeform: Shape 104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42264" y="0"/>
            <a:ext cx="3140994" cy="2104159"/>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1030" name="Picture 6" descr="Staedtler Noris Club Maths Set 10 Piece | BIG W"/>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2201" y="5492913"/>
            <a:ext cx="3800134" cy="3800134"/>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22453BF2-2BFD-0E04-588F-FFB7B85B4207}"/>
              </a:ext>
            </a:extLst>
          </p:cNvPr>
          <p:cNvPicPr>
            <a:picLocks noChangeAspect="1"/>
          </p:cNvPicPr>
          <p:nvPr/>
        </p:nvPicPr>
        <p:blipFill>
          <a:blip r:embed="rId5"/>
          <a:stretch>
            <a:fillRect/>
          </a:stretch>
        </p:blipFill>
        <p:spPr>
          <a:xfrm>
            <a:off x="4783125" y="3589164"/>
            <a:ext cx="3800133" cy="380013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 name="Content Placeholder 2"/>
          <p:cNvSpPr>
            <a:spLocks noGrp="1"/>
          </p:cNvSpPr>
          <p:nvPr>
            <p:ph idx="1"/>
          </p:nvPr>
        </p:nvSpPr>
        <p:spPr>
          <a:xfrm>
            <a:off x="8097608" y="2285551"/>
            <a:ext cx="9427135" cy="7087723"/>
          </a:xfrm>
        </p:spPr>
        <p:txBody>
          <a:bodyPr vert="horz" lIns="91440" tIns="45720" rIns="91440" bIns="45720" rtlCol="0" anchor="t">
            <a:noAutofit/>
          </a:bodyPr>
          <a:lstStyle/>
          <a:p>
            <a:endParaRPr lang="en-GB" sz="2000" b="1"/>
          </a:p>
          <a:p>
            <a:pPr marL="0" indent="0">
              <a:buNone/>
            </a:pPr>
            <a:r>
              <a:rPr lang="en-GB" sz="4000" b="1" dirty="0"/>
              <a:t>DURATION</a:t>
            </a:r>
            <a:r>
              <a:rPr lang="en-GB" sz="4000" dirty="0"/>
              <a:t>-</a:t>
            </a:r>
            <a:r>
              <a:rPr lang="en-GB" sz="4000" b="1" dirty="0"/>
              <a:t>1 hour 30 mins </a:t>
            </a:r>
            <a:r>
              <a:rPr lang="en-GB" sz="4000" dirty="0"/>
              <a:t>per exam paper</a:t>
            </a:r>
            <a:endParaRPr lang="en-GB" sz="4000" dirty="0">
              <a:cs typeface="Calibri"/>
            </a:endParaRPr>
          </a:p>
          <a:p>
            <a:pPr marL="0" indent="0">
              <a:buNone/>
            </a:pPr>
            <a:r>
              <a:rPr lang="en-GB" sz="4000" b="1" dirty="0"/>
              <a:t>EQUIPMENT- </a:t>
            </a:r>
            <a:r>
              <a:rPr lang="en-GB" sz="4000" dirty="0"/>
              <a:t>require a scientific calculator and a maths set and ID/lanyard</a:t>
            </a:r>
            <a:endParaRPr lang="en-GB" sz="4000" dirty="0">
              <a:cs typeface="Calibri"/>
            </a:endParaRPr>
          </a:p>
          <a:p>
            <a:pPr marL="0" indent="0">
              <a:buNone/>
            </a:pPr>
            <a:endParaRPr lang="en-GB" sz="4000">
              <a:cs typeface="Calibri"/>
            </a:endParaRPr>
          </a:p>
          <a:p>
            <a:pPr marL="0" indent="0">
              <a:buNone/>
            </a:pPr>
            <a:r>
              <a:rPr lang="en-GB" sz="4000" b="1" dirty="0"/>
              <a:t>FORMULA SHEET-</a:t>
            </a:r>
            <a:r>
              <a:rPr lang="en-GB" sz="4000" dirty="0"/>
              <a:t> JCQ and the awarding bodies have agreed to a provide a formula sheet for the summer 2024 series of mathematics exams.</a:t>
            </a:r>
            <a:endParaRPr lang="en-GB" sz="4000" dirty="0">
              <a:cs typeface="Calibri"/>
            </a:endParaRPr>
          </a:p>
          <a:p>
            <a:pPr marL="0" indent="0">
              <a:buNone/>
            </a:pPr>
            <a:r>
              <a:rPr lang="en-GB" sz="4000" dirty="0">
                <a:ea typeface="+mn-lt"/>
                <a:cs typeface="+mn-lt"/>
                <a:hlinkClick r:id="rId6"/>
              </a:rPr>
              <a:t>https://filestore.aqa.org.uk/resources/mathematics/AQA-8300F-FS-INS-2024.PDF</a:t>
            </a:r>
            <a:endParaRPr lang="en-GB" sz="2000">
              <a:ea typeface="+mn-lt"/>
              <a:cs typeface="+mn-lt"/>
            </a:endParaRPr>
          </a:p>
          <a:p>
            <a:pPr marL="0" indent="0">
              <a:buNone/>
            </a:pPr>
            <a:br>
              <a:rPr lang="en-GB" sz="4000" dirty="0"/>
            </a:br>
            <a:endParaRPr lang="en-GB" sz="2000">
              <a:ea typeface="Calibri"/>
              <a:cs typeface="Calibri"/>
            </a:endParaRPr>
          </a:p>
        </p:txBody>
      </p:sp>
      <p:sp>
        <p:nvSpPr>
          <p:cNvPr id="1062" name="Arc 104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535" y="8263678"/>
            <a:ext cx="5908557" cy="5908557"/>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Freeform: Shape 104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87479" y="9050692"/>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2154840" y="12962022"/>
            <a:ext cx="146031" cy="294066"/>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287837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1">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05307" y="547687"/>
            <a:ext cx="8090040" cy="1988345"/>
          </a:xfrm>
        </p:spPr>
        <p:txBody>
          <a:bodyPr>
            <a:normAutofit/>
          </a:bodyPr>
          <a:lstStyle/>
          <a:p>
            <a:r>
              <a:rPr lang="en-GB" b="1"/>
              <a:t>GCSE ENGLISH</a:t>
            </a:r>
          </a:p>
        </p:txBody>
      </p:sp>
      <p:sp>
        <p:nvSpPr>
          <p:cNvPr id="38" name="Freeform: Shape 13">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6057" y="0"/>
            <a:ext cx="1263753" cy="532189"/>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0E291F7C-20E9-9BF4-F72D-F35F91B4B998}"/>
              </a:ext>
            </a:extLst>
          </p:cNvPr>
          <p:cNvPicPr>
            <a:picLocks noChangeAspect="1"/>
          </p:cNvPicPr>
          <p:nvPr/>
        </p:nvPicPr>
        <p:blipFill>
          <a:blip r:embed="rId3"/>
          <a:stretch>
            <a:fillRect/>
          </a:stretch>
        </p:blipFill>
        <p:spPr>
          <a:xfrm>
            <a:off x="472203" y="838370"/>
            <a:ext cx="3800133" cy="380013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9" name="Oval 15">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6662" y="1991047"/>
            <a:ext cx="916285" cy="916286"/>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7">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42264" y="0"/>
            <a:ext cx="3140994" cy="2104159"/>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7" name="Picture 7" descr="Icon&#10;&#10;Description automatically generated">
            <a:extLst>
              <a:ext uri="{FF2B5EF4-FFF2-40B4-BE49-F238E27FC236}">
                <a16:creationId xmlns:a16="http://schemas.microsoft.com/office/drawing/2014/main" id="{C550E579-7AAD-F427-B34C-04A730480C8B}"/>
              </a:ext>
            </a:extLst>
          </p:cNvPr>
          <p:cNvPicPr>
            <a:picLocks noChangeAspect="1"/>
          </p:cNvPicPr>
          <p:nvPr/>
        </p:nvPicPr>
        <p:blipFill>
          <a:blip r:embed="rId4"/>
          <a:stretch>
            <a:fillRect/>
          </a:stretch>
        </p:blipFill>
        <p:spPr>
          <a:xfrm>
            <a:off x="3963615" y="3740127"/>
            <a:ext cx="3800133" cy="380013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3" name="Content Placeholder 2"/>
          <p:cNvSpPr>
            <a:spLocks noGrp="1"/>
          </p:cNvSpPr>
          <p:nvPr>
            <p:ph idx="1"/>
          </p:nvPr>
        </p:nvSpPr>
        <p:spPr>
          <a:xfrm>
            <a:off x="8032910" y="2242419"/>
            <a:ext cx="9362437" cy="7044591"/>
          </a:xfrm>
        </p:spPr>
        <p:txBody>
          <a:bodyPr vert="horz" lIns="91440" tIns="45720" rIns="91440" bIns="45720" rtlCol="0" anchor="t">
            <a:noAutofit/>
          </a:bodyPr>
          <a:lstStyle/>
          <a:p>
            <a:pPr marL="0" indent="0">
              <a:buNone/>
            </a:pPr>
            <a:r>
              <a:rPr lang="en-GB" sz="4000" b="1"/>
              <a:t>DURATION</a:t>
            </a:r>
            <a:r>
              <a:rPr lang="en-GB" sz="4000"/>
              <a:t>- </a:t>
            </a:r>
            <a:r>
              <a:rPr lang="en-GB" sz="4000" b="1"/>
              <a:t>1hour 55 mins</a:t>
            </a:r>
            <a:r>
              <a:rPr lang="en-GB" sz="4000"/>
              <a:t> per exam </a:t>
            </a:r>
            <a:r>
              <a:rPr lang="en-GB" sz="4000" b="1"/>
              <a:t>paper</a:t>
            </a:r>
            <a:endParaRPr lang="en-GB" sz="4000" b="1">
              <a:cs typeface="Calibri"/>
            </a:endParaRPr>
          </a:p>
          <a:p>
            <a:pPr marL="0" indent="0">
              <a:buNone/>
            </a:pPr>
            <a:r>
              <a:rPr lang="en-GB" sz="4000" b="1"/>
              <a:t>EQUIPMENT</a:t>
            </a:r>
            <a:r>
              <a:rPr lang="en-GB" sz="4000"/>
              <a:t>- Pen (black ink), highlighter (optional) and ID/lanyard</a:t>
            </a:r>
            <a:endParaRPr lang="en-GB" sz="4000" b="1">
              <a:cs typeface="Calibri"/>
            </a:endParaRPr>
          </a:p>
          <a:p>
            <a:pPr marL="0" indent="0">
              <a:buNone/>
            </a:pPr>
            <a:endParaRPr lang="en-GB" sz="4000"/>
          </a:p>
          <a:p>
            <a:pPr marL="0" indent="0">
              <a:buNone/>
            </a:pPr>
            <a:r>
              <a:rPr lang="en-GB" sz="4000" b="1" u="sng"/>
              <a:t>Paper 1-Non- Fiction Texts</a:t>
            </a:r>
            <a:endParaRPr lang="en-GB" sz="4000" b="1" u="sng">
              <a:cs typeface="Calibri"/>
            </a:endParaRPr>
          </a:p>
          <a:p>
            <a:pPr marL="0" indent="0">
              <a:buNone/>
            </a:pPr>
            <a:r>
              <a:rPr lang="en-GB" sz="4000"/>
              <a:t>19</a:t>
            </a:r>
            <a:r>
              <a:rPr lang="en-GB" sz="4000" baseline="30000"/>
              <a:t>th</a:t>
            </a:r>
            <a:r>
              <a:rPr lang="en-GB" sz="4000"/>
              <a:t> century non-fiction extracts and transactional writing task.</a:t>
            </a:r>
            <a:endParaRPr lang="en-GB" sz="4000">
              <a:cs typeface="Calibri"/>
            </a:endParaRPr>
          </a:p>
          <a:p>
            <a:pPr marL="0" indent="0">
              <a:buNone/>
            </a:pPr>
            <a:r>
              <a:rPr lang="en-GB" sz="4000" b="1" u="sng"/>
              <a:t>Paper 2-Contemporary Texts</a:t>
            </a:r>
            <a:endParaRPr lang="en-GB" sz="4000" b="1" u="sng">
              <a:cs typeface="Calibri"/>
            </a:endParaRPr>
          </a:p>
          <a:p>
            <a:pPr marL="0" indent="0">
              <a:buNone/>
            </a:pPr>
            <a:r>
              <a:rPr lang="en-GB" sz="4000"/>
              <a:t>20</a:t>
            </a:r>
            <a:r>
              <a:rPr lang="en-GB" sz="4000" baseline="30000"/>
              <a:t>th</a:t>
            </a:r>
            <a:r>
              <a:rPr lang="en-GB" sz="4000"/>
              <a:t>-21</a:t>
            </a:r>
            <a:r>
              <a:rPr lang="en-GB" sz="4000" baseline="30000"/>
              <a:t>st</a:t>
            </a:r>
            <a:r>
              <a:rPr lang="en-GB" sz="4000"/>
              <a:t> century fiction and literary non-fiction and imaginative writing task.</a:t>
            </a:r>
            <a:br>
              <a:rPr lang="en-GB" sz="4000"/>
            </a:br>
            <a:endParaRPr lang="en-GB" sz="2600"/>
          </a:p>
        </p:txBody>
      </p:sp>
      <p:sp>
        <p:nvSpPr>
          <p:cNvPr id="41" name="Arc 19">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535" y="8263678"/>
            <a:ext cx="5908557" cy="5908557"/>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Shape 21">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87479" y="9050692"/>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a:extLst>
              <a:ext uri="{FF2B5EF4-FFF2-40B4-BE49-F238E27FC236}">
                <a16:creationId xmlns:a16="http://schemas.microsoft.com/office/drawing/2014/main" id="{E778153C-E021-83A9-8FED-29835E55500B}"/>
              </a:ext>
            </a:extLst>
          </p:cNvPr>
          <p:cNvPicPr>
            <a:picLocks noChangeAspect="1"/>
          </p:cNvPicPr>
          <p:nvPr/>
        </p:nvPicPr>
        <p:blipFill>
          <a:blip r:embed="rId5"/>
          <a:stretch>
            <a:fillRect/>
          </a:stretch>
        </p:blipFill>
        <p:spPr>
          <a:xfrm>
            <a:off x="472201" y="4867498"/>
            <a:ext cx="3800134" cy="3800134"/>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Tree>
    <p:extLst>
      <p:ext uri="{BB962C8B-B14F-4D97-AF65-F5344CB8AC3E}">
        <p14:creationId xmlns:p14="http://schemas.microsoft.com/office/powerpoint/2010/main" val="7509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4019486" cy="1342072"/>
          </a:xfrm>
          <a:ln w="38100">
            <a:solidFill>
              <a:schemeClr val="tx1"/>
            </a:solidFill>
          </a:ln>
        </p:spPr>
        <p:txBody>
          <a:bodyPr/>
          <a:lstStyle/>
          <a:p>
            <a:r>
              <a:rPr lang="en-GB" b="1"/>
              <a:t>EXAM DAYS</a:t>
            </a:r>
          </a:p>
        </p:txBody>
      </p:sp>
      <p:sp>
        <p:nvSpPr>
          <p:cNvPr id="3" name="Content Placeholder 2"/>
          <p:cNvSpPr>
            <a:spLocks noGrp="1"/>
          </p:cNvSpPr>
          <p:nvPr>
            <p:ph idx="1"/>
          </p:nvPr>
        </p:nvSpPr>
        <p:spPr>
          <a:xfrm>
            <a:off x="1257300" y="2186445"/>
            <a:ext cx="15773400" cy="8091370"/>
          </a:xfrm>
        </p:spPr>
        <p:txBody>
          <a:bodyPr vert="horz" lIns="91440" tIns="45720" rIns="91440" bIns="45720" rtlCol="0" anchor="t">
            <a:normAutofit fontScale="92500" lnSpcReduction="10000"/>
          </a:bodyPr>
          <a:lstStyle/>
          <a:p>
            <a:r>
              <a:rPr lang="en-GB" sz="4000" b="1" dirty="0"/>
              <a:t>ALL EXAMS</a:t>
            </a:r>
            <a:r>
              <a:rPr lang="en-GB" sz="4000" dirty="0"/>
              <a:t> are in the </a:t>
            </a:r>
            <a:r>
              <a:rPr lang="en-GB" sz="4000" b="1" dirty="0"/>
              <a:t>morning</a:t>
            </a:r>
            <a:r>
              <a:rPr lang="en-GB" sz="4000" dirty="0"/>
              <a:t>. </a:t>
            </a:r>
            <a:endParaRPr lang="en-GB" sz="4000" dirty="0">
              <a:cs typeface="Calibri"/>
            </a:endParaRPr>
          </a:p>
          <a:p>
            <a:r>
              <a:rPr lang="en-GB" sz="4000" dirty="0">
                <a:ea typeface="Calibri"/>
                <a:cs typeface="Calibri"/>
              </a:rPr>
              <a:t>The majority of learners will be in the Sports Halls.</a:t>
            </a:r>
            <a:endParaRPr lang="en-GB" sz="4000" dirty="0"/>
          </a:p>
          <a:p>
            <a:r>
              <a:rPr lang="en-GB" sz="4000" dirty="0"/>
              <a:t>Learners need to register between </a:t>
            </a:r>
            <a:r>
              <a:rPr lang="en-GB" sz="4000" b="1" dirty="0"/>
              <a:t>8-8:30AM</a:t>
            </a:r>
            <a:r>
              <a:rPr lang="en-GB" sz="4000" dirty="0"/>
              <a:t> at a room given to them by their personal tutors and curriculum areas.</a:t>
            </a:r>
            <a:endParaRPr lang="en-GB" sz="4000" dirty="0">
              <a:cs typeface="Calibri"/>
            </a:endParaRPr>
          </a:p>
          <a:p>
            <a:r>
              <a:rPr lang="en-GB" sz="4000" dirty="0"/>
              <a:t>Breakfast (toast and juice) will be available in key locations between 7:45-8:15AM on the morning of each GCSE exam.</a:t>
            </a:r>
            <a:endParaRPr lang="en-GB" sz="4000" dirty="0">
              <a:cs typeface="Calibri"/>
            </a:endParaRPr>
          </a:p>
          <a:p>
            <a:r>
              <a:rPr lang="en-GB" sz="4000" dirty="0"/>
              <a:t>English and maths staff will be at the key locations to answer any last-minute questions.</a:t>
            </a:r>
            <a:endParaRPr lang="en-GB" sz="4000" dirty="0">
              <a:cs typeface="Calibri"/>
            </a:endParaRPr>
          </a:p>
          <a:p>
            <a:r>
              <a:rPr lang="en-GB" sz="4000" dirty="0"/>
              <a:t>If your son/daughter/young person is going to be absent on the day of an exam please contact college as soon as possible on the day, ensuring you speak to a member of our team. </a:t>
            </a:r>
            <a:endParaRPr lang="en-GB" sz="4000" dirty="0">
              <a:cs typeface="Calibri"/>
            </a:endParaRPr>
          </a:p>
          <a:p>
            <a:pPr marL="0" indent="0">
              <a:buNone/>
            </a:pPr>
            <a:r>
              <a:rPr lang="en-GB" sz="3600" b="1" dirty="0">
                <a:cs typeface="Calibri"/>
              </a:rPr>
              <a:t>NB. </a:t>
            </a:r>
            <a:r>
              <a:rPr lang="en-GB" sz="3600" dirty="0">
                <a:cs typeface="Calibri"/>
              </a:rPr>
              <a:t>In some cases, we may be able to apply for special consideration for that exam. Relevant evidence may be required depending on the situation. </a:t>
            </a:r>
            <a:br>
              <a:rPr lang="en-GB" dirty="0"/>
            </a:br>
            <a:endParaRPr lang="en-GB">
              <a:cs typeface="Calibri"/>
            </a:endParaRPr>
          </a:p>
        </p:txBody>
      </p:sp>
    </p:spTree>
    <p:extLst>
      <p:ext uri="{BB962C8B-B14F-4D97-AF65-F5344CB8AC3E}">
        <p14:creationId xmlns:p14="http://schemas.microsoft.com/office/powerpoint/2010/main" val="129460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a:t>FAQs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rmAutofit/>
          </a:bodyPr>
          <a:lstStyle/>
          <a:p>
            <a:pPr marL="0" indent="0">
              <a:buNone/>
            </a:pPr>
            <a:r>
              <a:rPr lang="en-GB" b="1" i="1">
                <a:cs typeface="Calibri" panose="020F0502020204030204"/>
              </a:rPr>
              <a:t>What happens if I am ill on the day of the exam?</a:t>
            </a:r>
          </a:p>
          <a:p>
            <a:pPr marL="0" indent="0">
              <a:buNone/>
            </a:pPr>
            <a:r>
              <a:rPr lang="en-GB" sz="3600">
                <a:cs typeface="Calibri"/>
              </a:rPr>
              <a:t>It would be expected that learners still come and complete exams even with mild/moderate illnesses such as coughs, colds etc. </a:t>
            </a:r>
          </a:p>
          <a:p>
            <a:pPr marL="0" indent="0">
              <a:buNone/>
            </a:pPr>
            <a:r>
              <a:rPr lang="en-GB" sz="3600">
                <a:cs typeface="Calibri"/>
              </a:rPr>
              <a:t>If a learner is too ill to sit an exam, JCQ guidance states that a grade can still be issued for that qualification provided that </a:t>
            </a:r>
            <a:r>
              <a:rPr lang="en-GB" sz="3600" b="1">
                <a:cs typeface="Calibri"/>
              </a:rPr>
              <a:t>at least one </a:t>
            </a:r>
            <a:r>
              <a:rPr lang="en-GB" sz="3600">
                <a:cs typeface="Calibri"/>
              </a:rPr>
              <a:t>other component for that subject has been completed. This means at least one exam paper per subject. </a:t>
            </a:r>
            <a:br>
              <a:rPr lang="en-GB" sz="3600"/>
            </a:br>
            <a:r>
              <a:rPr lang="en-GB" sz="3600">
                <a:cs typeface="Calibri"/>
              </a:rPr>
              <a:t>In order for this to occur </a:t>
            </a:r>
            <a:r>
              <a:rPr lang="en-GB" sz="3600" b="1" u="sng">
                <a:cs typeface="Calibri"/>
              </a:rPr>
              <a:t>a letter from a doctor</a:t>
            </a:r>
            <a:r>
              <a:rPr lang="en-GB" sz="3600">
                <a:cs typeface="Calibri"/>
              </a:rPr>
              <a:t> who examined that learner </a:t>
            </a:r>
            <a:r>
              <a:rPr lang="en-GB" sz="3600" b="1" u="sng">
                <a:cs typeface="Calibri"/>
              </a:rPr>
              <a:t>on the day of the missed exam</a:t>
            </a:r>
            <a:r>
              <a:rPr lang="en-GB" sz="3600">
                <a:cs typeface="Calibri"/>
              </a:rPr>
              <a:t> must be provided in evidence. </a:t>
            </a:r>
          </a:p>
          <a:p>
            <a:pPr marL="0" indent="0">
              <a:buNone/>
            </a:pPr>
            <a:r>
              <a:rPr lang="en-GB" sz="3600">
                <a:cs typeface="Calibri"/>
              </a:rPr>
              <a:t>It is unlikely that any grade issued in these circumstances will be as high as if the full complement of exams has been sat. As such </a:t>
            </a:r>
            <a:r>
              <a:rPr lang="en-GB" sz="3600" b="1" u="sng">
                <a:cs typeface="Calibri"/>
              </a:rPr>
              <a:t>this is a last resort when students are</a:t>
            </a:r>
            <a:r>
              <a:rPr lang="en-GB" sz="3600" u="sng">
                <a:cs typeface="Calibri"/>
              </a:rPr>
              <a:t> </a:t>
            </a:r>
            <a:r>
              <a:rPr lang="en-GB" sz="3600" b="1" u="sng">
                <a:cs typeface="Calibri"/>
              </a:rPr>
              <a:t>seriously ill. </a:t>
            </a:r>
            <a:endParaRPr lang="en-GB" sz="3600" b="1" u="sng"/>
          </a:p>
          <a:p>
            <a:pPr marL="0" indent="0">
              <a:buNone/>
            </a:pPr>
            <a:endParaRPr lang="en-GB" sz="3600" b="1" i="1">
              <a:cs typeface="Calibri"/>
            </a:endParaRPr>
          </a:p>
          <a:p>
            <a:pPr marL="0" indent="0">
              <a:buNone/>
            </a:pPr>
            <a:endParaRPr lang="en-GB"/>
          </a:p>
          <a:p>
            <a:pPr marL="0" indent="0">
              <a:buNone/>
            </a:pP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267408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3861831" cy="1342072"/>
          </a:xfrm>
          <a:ln w="38100">
            <a:solidFill>
              <a:schemeClr val="tx1"/>
            </a:solidFill>
          </a:ln>
        </p:spPr>
        <p:txBody>
          <a:bodyPr/>
          <a:lstStyle/>
          <a:p>
            <a:r>
              <a:rPr lang="en-GB" b="1"/>
              <a:t>FAQs</a:t>
            </a:r>
          </a:p>
        </p:txBody>
      </p:sp>
      <p:sp>
        <p:nvSpPr>
          <p:cNvPr id="3" name="Content Placeholder 2"/>
          <p:cNvSpPr>
            <a:spLocks noGrp="1"/>
          </p:cNvSpPr>
          <p:nvPr>
            <p:ph idx="1"/>
          </p:nvPr>
        </p:nvSpPr>
        <p:spPr>
          <a:xfrm>
            <a:off x="1257300" y="2072640"/>
            <a:ext cx="15773400" cy="7192805"/>
          </a:xfrm>
        </p:spPr>
        <p:txBody>
          <a:bodyPr vert="horz" lIns="91440" tIns="45720" rIns="91440" bIns="45720" rtlCol="0" anchor="t">
            <a:noAutofit/>
          </a:bodyPr>
          <a:lstStyle/>
          <a:p>
            <a:pPr marL="0" indent="0">
              <a:buNone/>
            </a:pPr>
            <a:r>
              <a:rPr lang="en-GB" sz="3600" b="1" i="1" dirty="0">
                <a:cs typeface="Calibri" panose="020F0502020204030204"/>
              </a:rPr>
              <a:t>What happens if we have booked a holiday on exam dates? Can they sit at a later date?</a:t>
            </a:r>
            <a:endParaRPr lang="en-GB" sz="3600" dirty="0">
              <a:cs typeface="Calibri" panose="020F0502020204030204"/>
            </a:endParaRPr>
          </a:p>
          <a:p>
            <a:pPr marL="0" indent="0">
              <a:buNone/>
            </a:pPr>
            <a:r>
              <a:rPr lang="en-GB" sz="3600" dirty="0">
                <a:cs typeface="Calibri" panose="020F0502020204030204"/>
              </a:rPr>
              <a:t>It is vitally important that learners are present for </a:t>
            </a:r>
            <a:r>
              <a:rPr lang="en-GB" sz="3600" b="1" u="sng" dirty="0">
                <a:cs typeface="Calibri" panose="020F0502020204030204"/>
              </a:rPr>
              <a:t>all exams </a:t>
            </a:r>
            <a:r>
              <a:rPr lang="en-GB" sz="3600" dirty="0">
                <a:cs typeface="Calibri" panose="020F0502020204030204"/>
              </a:rPr>
              <a:t>wherever possible. There is </a:t>
            </a:r>
            <a:r>
              <a:rPr lang="en-GB" sz="3600" b="1" u="sng" dirty="0">
                <a:cs typeface="Calibri" panose="020F0502020204030204"/>
              </a:rPr>
              <a:t>NO </a:t>
            </a:r>
            <a:r>
              <a:rPr lang="en-GB" sz="3600" dirty="0">
                <a:cs typeface="Calibri" panose="020F0502020204030204"/>
              </a:rPr>
              <a:t>opportunity to sit an exam paper at a later date if it is missed. Their grade will be calculated based on the marks gained in the remaining paper(s).</a:t>
            </a:r>
          </a:p>
          <a:p>
            <a:pPr marL="0" indent="0">
              <a:buNone/>
            </a:pPr>
            <a:r>
              <a:rPr lang="en-GB" sz="3600" b="1" i="1" dirty="0">
                <a:cs typeface="Calibri" panose="020F0502020204030204"/>
              </a:rPr>
              <a:t>If I miss the exams, can I resit in November?</a:t>
            </a:r>
            <a:endParaRPr lang="en-GB" sz="3600" dirty="0">
              <a:cs typeface="Calibri"/>
            </a:endParaRPr>
          </a:p>
          <a:p>
            <a:pPr marL="0" indent="0">
              <a:buNone/>
            </a:pPr>
            <a:r>
              <a:rPr lang="en-GB" sz="3600" dirty="0"/>
              <a:t>There is a college resit policy that allows learners within a certain number of marks of a grade 4 to retake. </a:t>
            </a:r>
            <a:br>
              <a:rPr lang="en-GB" sz="3600" dirty="0"/>
            </a:br>
            <a:r>
              <a:rPr lang="en-GB" sz="3600" b="1" i="1" dirty="0"/>
              <a:t>Can I do it again next year if I miss the exams?</a:t>
            </a:r>
            <a:endParaRPr lang="en-GB" sz="3600" b="1">
              <a:cs typeface="Calibri"/>
            </a:endParaRPr>
          </a:p>
          <a:p>
            <a:pPr marL="0" indent="0">
              <a:buNone/>
            </a:pPr>
            <a:r>
              <a:rPr lang="en-GB" sz="3600" i="1" dirty="0">
                <a:cs typeface="Calibri"/>
              </a:rPr>
              <a:t>If you are enrolled onto a study programme/course at college next year, then you will continue to study English/maths as part of this. </a:t>
            </a:r>
          </a:p>
          <a:p>
            <a:pPr marL="0" indent="0">
              <a:buNone/>
            </a:pPr>
            <a:r>
              <a:rPr lang="en-GB" sz="3600" b="1" i="1" dirty="0">
                <a:cs typeface="Calibri"/>
              </a:rPr>
              <a:t>NB.</a:t>
            </a:r>
            <a:r>
              <a:rPr lang="en-GB" sz="3600" i="1" dirty="0">
                <a:cs typeface="Calibri"/>
              </a:rPr>
              <a:t> If you are </a:t>
            </a:r>
            <a:r>
              <a:rPr lang="en-GB" sz="3600" b="1" i="1" dirty="0">
                <a:cs typeface="Calibri"/>
              </a:rPr>
              <a:t>19</a:t>
            </a:r>
            <a:r>
              <a:rPr lang="en-GB" sz="3600" i="1" dirty="0">
                <a:cs typeface="Calibri"/>
              </a:rPr>
              <a:t> as of </a:t>
            </a:r>
            <a:r>
              <a:rPr lang="en-GB" sz="3600" b="1" i="1" u="sng" dirty="0">
                <a:cs typeface="Calibri"/>
              </a:rPr>
              <a:t>31st August 2024</a:t>
            </a:r>
            <a:r>
              <a:rPr lang="en-GB" sz="3600" i="1" dirty="0">
                <a:cs typeface="Calibri"/>
              </a:rPr>
              <a:t> you will not be automatically allowed to.</a:t>
            </a:r>
            <a:endParaRPr lang="en-GB" sz="3600" dirty="0"/>
          </a:p>
          <a:p>
            <a:pPr marL="0" indent="0">
              <a:buNone/>
            </a:pPr>
            <a:endParaRPr lang="en-GB">
              <a:cs typeface="Calibri" panose="020F0502020204030204"/>
            </a:endParaRPr>
          </a:p>
        </p:txBody>
      </p:sp>
    </p:spTree>
    <p:extLst>
      <p:ext uri="{BB962C8B-B14F-4D97-AF65-F5344CB8AC3E}">
        <p14:creationId xmlns:p14="http://schemas.microsoft.com/office/powerpoint/2010/main" val="2388410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a9d729d-79d8-43ef-abd1-1a550f43d7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B3903374BBAF42BDC48A39D1E328A9" ma:contentTypeVersion="13" ma:contentTypeDescription="Create a new document." ma:contentTypeScope="" ma:versionID="836a6e46d11574e00c93adc20bc8402e">
  <xsd:schema xmlns:xsd="http://www.w3.org/2001/XMLSchema" xmlns:xs="http://www.w3.org/2001/XMLSchema" xmlns:p="http://schemas.microsoft.com/office/2006/metadata/properties" xmlns:ns3="fa9d729d-79d8-43ef-abd1-1a550f43d74d" xmlns:ns4="1625e21d-a491-457b-890c-78edf2a1543c" targetNamespace="http://schemas.microsoft.com/office/2006/metadata/properties" ma:root="true" ma:fieldsID="e40a3f911d6d4400fc47bd40e36a3a7a" ns3:_="" ns4:_="">
    <xsd:import namespace="fa9d729d-79d8-43ef-abd1-1a550f43d74d"/>
    <xsd:import namespace="1625e21d-a491-457b-890c-78edf2a1543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d729d-79d8-43ef-abd1-1a550f43d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25e21d-a491-457b-890c-78edf2a154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0BEEA-2450-489F-8A4E-A126A13618BA}">
  <ds:schemaRefs>
    <ds:schemaRef ds:uri="1625e21d-a491-457b-890c-78edf2a1543c"/>
    <ds:schemaRef ds:uri="fa9d729d-79d8-43ef-abd1-1a550f43d7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F6EFA4-9C97-4EFC-BF62-F2A16E5A9948}">
  <ds:schemaRefs>
    <ds:schemaRef ds:uri="http://schemas.microsoft.com/sharepoint/v3/contenttype/forms"/>
  </ds:schemaRefs>
</ds:datastoreItem>
</file>

<file path=customXml/itemProps3.xml><?xml version="1.0" encoding="utf-8"?>
<ds:datastoreItem xmlns:ds="http://schemas.openxmlformats.org/officeDocument/2006/customXml" ds:itemID="{40BF9F0A-8A3F-451B-8CA5-E085B43A3895}">
  <ds:schemaRefs>
    <ds:schemaRef ds:uri="1625e21d-a491-457b-890c-78edf2a1543c"/>
    <ds:schemaRef ds:uri="fa9d729d-79d8-43ef-abd1-1a550f43d7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14</Slides>
  <Notes>5</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EXAM DATES:</vt:lpstr>
      <vt:lpstr>AWARDING BODIES</vt:lpstr>
      <vt:lpstr>YIPIYAP &amp; ADDITIONAL SUPPORT</vt:lpstr>
      <vt:lpstr>GCSE MATHS</vt:lpstr>
      <vt:lpstr>GCSE ENGLISH</vt:lpstr>
      <vt:lpstr>EXAM DAYS</vt:lpstr>
      <vt:lpstr>FAQs</vt:lpstr>
      <vt:lpstr>FAQs</vt:lpstr>
      <vt:lpstr>FAQs</vt:lpstr>
      <vt:lpstr>FAQs</vt:lpstr>
      <vt:lpstr>General Information</vt:lpstr>
      <vt:lpstr>Contingency Days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Dewhurst</dc:creator>
  <cp:revision>228</cp:revision>
  <dcterms:created xsi:type="dcterms:W3CDTF">2022-02-24T10:05:47Z</dcterms:created>
  <dcterms:modified xsi:type="dcterms:W3CDTF">2024-04-16T07:52:42Z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0x010100DDB3903374BBAF42BDC48A39D1E328A9</vt:lpwstr>
  </property>
  <property fmtid="{D5CDD505-2E9C-101B-9397-08002B2CF9AE}" pid="3" name="_dlc_DocIdItemGuid">
    <vt:lpwstr>f1d77d48-cdd2-4dd8-9fc7-2fd71b7eafdd</vt:lpwstr>
  </property>
</Properties>
</file>