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1"/>
  </p:notesMasterIdLst>
  <p:sldIdLst>
    <p:sldId id="421" r:id="rId6"/>
    <p:sldId id="354" r:id="rId7"/>
    <p:sldId id="434" r:id="rId8"/>
    <p:sldId id="435" r:id="rId9"/>
    <p:sldId id="436" r:id="rId10"/>
    <p:sldId id="445" r:id="rId11"/>
    <p:sldId id="448" r:id="rId12"/>
    <p:sldId id="439" r:id="rId13"/>
    <p:sldId id="437" r:id="rId14"/>
    <p:sldId id="444" r:id="rId15"/>
    <p:sldId id="446" r:id="rId16"/>
    <p:sldId id="447" r:id="rId17"/>
    <p:sldId id="441" r:id="rId18"/>
    <p:sldId id="438" r:id="rId19"/>
    <p:sldId id="440" r:id="rId20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3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45063-2C34-46DD-B250-62E8F96F3F55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6D3E4-CAEE-45C6-8176-4F697A003D8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49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55% know the exam dates</a:t>
            </a:r>
          </a:p>
          <a:p>
            <a:r>
              <a:rPr lang="en-US" dirty="0">
                <a:ea typeface="Calibri"/>
                <a:cs typeface="Calibri"/>
              </a:rPr>
              <a:t>Asked when are the exam dates?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56D3E4-CAEE-45C6-8176-4F697A003D8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767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All know that their young people are studying F Tier.</a:t>
            </a:r>
          </a:p>
          <a:p>
            <a:r>
              <a:rPr lang="en-US" dirty="0">
                <a:ea typeface="Calibri"/>
                <a:cs typeface="Calibri"/>
              </a:rPr>
              <a:t>55% of students study both E&amp;M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56D3E4-CAEE-45C6-8176-4F697A003D8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7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70% own a calculator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56D3E4-CAEE-45C6-8176-4F697A003D8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530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64% know what equipment is required-across all responses.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56D3E4-CAEE-45C6-8176-4F697A003D8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356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Asked when revision days 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56D3E4-CAEE-45C6-8176-4F697A003D8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51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74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69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08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74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46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694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182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295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079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234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37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683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029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652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106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4532" y="-3033"/>
            <a:ext cx="18292532" cy="10291556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882" y="3086100"/>
            <a:ext cx="12844008" cy="3143250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882" y="7739099"/>
            <a:ext cx="12844008" cy="1290600"/>
          </a:xfrm>
        </p:spPr>
        <p:txBody>
          <a:bodyPr anchor="t"/>
          <a:lstStyle>
            <a:lvl1pPr marL="0" indent="0" algn="l">
              <a:buNone/>
              <a:defRPr sz="3000" cap="none">
                <a:solidFill>
                  <a:schemeClr val="accent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61CE-0324-48CD-912C-1C9AA62B1AEF}" type="datetimeFigureOut">
              <a:rPr lang="en-US" smtClean="0"/>
              <a:t>10/10/2025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5489014" y="59"/>
            <a:ext cx="1371600" cy="1649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24729" y="443596"/>
            <a:ext cx="1477818" cy="115153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FE17826-41C5-4941-BA2A-5383B298F7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84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88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64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30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72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65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22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35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61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C67B4-49F8-405C-9223-97784148254B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28492-4C92-4615-99D6-12FBFE2583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61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barnard@blackburn.ac.uk" TargetMode="External"/><Relationship Id="rId2" Type="http://schemas.openxmlformats.org/officeDocument/2006/relationships/hyperlink" Target="mailto:claire.storer@blackburn.ac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qualifications.pearson.com/content/dam/pdf/GCSE/mathematics/2015/teaching-and-learning-materials/gcse-mathematics-1ma1-exam-aid-1f2f3f-june2025.pdf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1B2FCF0B-C767-4585-9CA1-7949CB3FC1FA}"/>
              </a:ext>
            </a:extLst>
          </p:cNvPr>
          <p:cNvSpPr txBox="1">
            <a:spLocks/>
          </p:cNvSpPr>
          <p:nvPr/>
        </p:nvSpPr>
        <p:spPr>
          <a:xfrm>
            <a:off x="4601830" y="2195424"/>
            <a:ext cx="12844008" cy="3900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dirty="0">
                <a:solidFill>
                  <a:srgbClr val="D93620"/>
                </a:solidFill>
                <a:latin typeface="Calibri"/>
                <a:ea typeface="Calibri"/>
                <a:cs typeface="Calibri"/>
              </a:rPr>
              <a:t>Welcome to...</a:t>
            </a:r>
            <a:br>
              <a:rPr lang="en-GB" sz="6600" dirty="0">
                <a:latin typeface="Calibri"/>
                <a:ea typeface="Calibri"/>
                <a:cs typeface="Calibri"/>
              </a:rPr>
            </a:br>
            <a:r>
              <a:rPr lang="en-GB" sz="6600" dirty="0">
                <a:latin typeface="Calibri"/>
                <a:ea typeface="Calibri"/>
                <a:cs typeface="Calibri"/>
              </a:rPr>
              <a:t> </a:t>
            </a:r>
          </a:p>
          <a:p>
            <a:pPr algn="l"/>
            <a:r>
              <a:rPr lang="en-GB" sz="6600" dirty="0">
                <a:latin typeface="Calibri"/>
                <a:ea typeface="Calibri"/>
                <a:cs typeface="Calibri"/>
              </a:rPr>
              <a:t>GCSE Maths and English </a:t>
            </a:r>
          </a:p>
          <a:p>
            <a:pPr algn="l"/>
            <a:r>
              <a:rPr lang="en-GB" sz="6600" dirty="0">
                <a:latin typeface="Calibri"/>
                <a:ea typeface="Calibri"/>
                <a:cs typeface="Calibri"/>
              </a:rPr>
              <a:t>November Resit Information Event 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09994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9"/>
            <a:ext cx="13861831" cy="1342072"/>
          </a:xfrm>
          <a:ln w="38100">
            <a:noFill/>
          </a:ln>
        </p:spPr>
        <p:txBody>
          <a:bodyPr/>
          <a:lstStyle/>
          <a:p>
            <a:r>
              <a:rPr lang="en-GB" b="1" dirty="0">
                <a:solidFill>
                  <a:srgbClr val="D93620"/>
                </a:solidFill>
              </a:rPr>
              <a:t>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72640"/>
            <a:ext cx="15773400" cy="74214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i="1" dirty="0">
                <a:cs typeface="Calibri" panose="020F0502020204030204"/>
              </a:rPr>
              <a:t>When will we get the exam results?</a:t>
            </a:r>
            <a:endParaRPr lang="en-GB" sz="3600" b="1" i="1" dirty="0">
              <a:ea typeface="Calibri"/>
              <a:cs typeface="Calibri" panose="020F0502020204030204"/>
            </a:endParaRPr>
          </a:p>
          <a:p>
            <a:pPr marL="0" indent="0">
              <a:buNone/>
            </a:pPr>
            <a:r>
              <a:rPr lang="en-GB" sz="3600" dirty="0">
                <a:cs typeface="Calibri" panose="020F0502020204030204"/>
              </a:rPr>
              <a:t>Results day is Thursday 8 January 2026. </a:t>
            </a:r>
          </a:p>
          <a:p>
            <a:pPr marL="0" indent="0">
              <a:buNone/>
            </a:pPr>
            <a:endParaRPr lang="en-GB" sz="600" dirty="0">
              <a:ea typeface="Calibri"/>
              <a:cs typeface="Calibri" panose="020F0502020204030204"/>
            </a:endParaRPr>
          </a:p>
          <a:p>
            <a:pPr marL="0" indent="0">
              <a:buNone/>
            </a:pPr>
            <a:r>
              <a:rPr lang="en-GB" sz="3600" b="1" i="1" dirty="0">
                <a:latin typeface="Calibri"/>
                <a:ea typeface="Calibri"/>
                <a:cs typeface="Calibri"/>
              </a:rPr>
              <a:t>Are you able to forecast a student's potential result?</a:t>
            </a:r>
          </a:p>
          <a:p>
            <a:pPr marL="0" indent="0">
              <a:buNone/>
            </a:pPr>
            <a:r>
              <a:rPr lang="en-GB" sz="3600" dirty="0">
                <a:cs typeface="Calibri"/>
              </a:rPr>
              <a:t>We do not forecast results. All those that have been entered for the November resit are either: within 15 marks of the grade boundary, if they are a returning student. If new to college, they have provided a raw score which we have used to check suitability.</a:t>
            </a:r>
          </a:p>
          <a:p>
            <a:pPr marL="0" indent="0">
              <a:buNone/>
            </a:pPr>
            <a:endParaRPr lang="en-GB" sz="6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3600" b="1" i="1" dirty="0">
                <a:ea typeface="Calibri"/>
                <a:cs typeface="Calibri"/>
              </a:rPr>
              <a:t>Are there any extra books or resources my child can access?</a:t>
            </a:r>
            <a:endParaRPr lang="en-GB" sz="36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3600" dirty="0">
                <a:ea typeface="Calibri"/>
                <a:cs typeface="Calibri"/>
              </a:rPr>
              <a:t>At college we have a well-resourced Maths and English Success Centre that students can access for extra support. MathsWatch is also available to students studying GCSE Maths. </a:t>
            </a:r>
            <a:endParaRPr lang="en-GB" sz="3600" dirty="0">
              <a:highlight>
                <a:srgbClr val="FFFF00"/>
              </a:highlight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8757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9"/>
            <a:ext cx="13861831" cy="1342072"/>
          </a:xfrm>
          <a:ln w="38100">
            <a:noFill/>
          </a:ln>
        </p:spPr>
        <p:txBody>
          <a:bodyPr/>
          <a:lstStyle/>
          <a:p>
            <a:r>
              <a:rPr lang="en-GB" b="1" dirty="0">
                <a:solidFill>
                  <a:srgbClr val="D93620"/>
                </a:solidFill>
              </a:rPr>
              <a:t>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72640"/>
            <a:ext cx="15773400" cy="71928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i="1" dirty="0">
                <a:cs typeface="Calibri" panose="020F0502020204030204"/>
              </a:rPr>
              <a:t>What revision/extra work should they be doing?</a:t>
            </a:r>
            <a:endParaRPr lang="en-GB" sz="3600" b="1" i="1" dirty="0">
              <a:ea typeface="Calibri"/>
              <a:cs typeface="Calibri" panose="020F0502020204030204"/>
            </a:endParaRPr>
          </a:p>
          <a:p>
            <a:pPr marL="0" indent="0">
              <a:buNone/>
            </a:pPr>
            <a:r>
              <a:rPr lang="en-GB" sz="3600" dirty="0">
                <a:ea typeface="Calibri"/>
                <a:cs typeface="Calibri" panose="020F0502020204030204"/>
              </a:rPr>
              <a:t>Students should be attending any additional opportunity available to them: </a:t>
            </a:r>
          </a:p>
          <a:p>
            <a:pPr lvl="1"/>
            <a:r>
              <a:rPr lang="en-GB" dirty="0">
                <a:ea typeface="Calibri"/>
                <a:cs typeface="Calibri" panose="020F0502020204030204"/>
              </a:rPr>
              <a:t>Revision sessions run daily (all day).</a:t>
            </a:r>
          </a:p>
          <a:p>
            <a:pPr lvl="1"/>
            <a:r>
              <a:rPr lang="en-GB" dirty="0">
                <a:ea typeface="Calibri"/>
                <a:cs typeface="Calibri" panose="020F0502020204030204"/>
              </a:rPr>
              <a:t>Complete practice papers/questions at home.</a:t>
            </a:r>
          </a:p>
          <a:p>
            <a:pPr lvl="1"/>
            <a:r>
              <a:rPr lang="en-GB" dirty="0">
                <a:ea typeface="Calibri"/>
                <a:cs typeface="Calibri" panose="020F0502020204030204"/>
              </a:rPr>
              <a:t>Complete timed questions.</a:t>
            </a:r>
          </a:p>
          <a:p>
            <a:pPr lvl="1"/>
            <a:r>
              <a:rPr lang="en-GB" dirty="0">
                <a:ea typeface="Calibri"/>
                <a:cs typeface="Calibri" panose="020F0502020204030204"/>
              </a:rPr>
              <a:t>Act on feedback given and work on those topics/questions.</a:t>
            </a:r>
          </a:p>
          <a:p>
            <a:pPr lvl="1"/>
            <a:r>
              <a:rPr lang="en-GB" dirty="0">
                <a:ea typeface="Calibri"/>
                <a:cs typeface="Calibri" panose="020F0502020204030204"/>
              </a:rPr>
              <a:t>Ask staff for extra work.</a:t>
            </a:r>
          </a:p>
          <a:p>
            <a:pPr marL="0" indent="0">
              <a:buNone/>
            </a:pPr>
            <a:endParaRPr lang="en-GB" sz="3600" dirty="0">
              <a:ea typeface="Calibri"/>
              <a:cs typeface="Calibri" panose="020F0502020204030204"/>
            </a:endParaRPr>
          </a:p>
          <a:p>
            <a:pPr marL="0" indent="0">
              <a:buNone/>
            </a:pPr>
            <a:br>
              <a:rPr lang="en-GB" sz="3600" dirty="0"/>
            </a:br>
            <a:endParaRPr lang="en-GB" sz="32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81874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6BE9A-C0DD-1EE0-E854-E141BAEAF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EF757-4EF2-CA4A-0D81-1DD02627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3861831" cy="1342072"/>
          </a:xfrm>
          <a:ln w="38100">
            <a:noFill/>
          </a:ln>
        </p:spPr>
        <p:txBody>
          <a:bodyPr/>
          <a:lstStyle/>
          <a:p>
            <a:r>
              <a:rPr lang="en-GB" b="1" dirty="0">
                <a:solidFill>
                  <a:srgbClr val="D93620"/>
                </a:solidFill>
              </a:rPr>
              <a:t>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A2CCA-C785-DBC9-1560-4C1B11F2C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889762"/>
            <a:ext cx="15773400" cy="73756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900" b="1" i="1" dirty="0">
                <a:cs typeface="Calibri" panose="020F0502020204030204"/>
              </a:rPr>
              <a:t>How do you help the children not to worry and get anxious?</a:t>
            </a:r>
            <a:endParaRPr lang="en-GB" sz="2900" b="1" i="1" dirty="0">
              <a:ea typeface="Calibri"/>
              <a:cs typeface="Calibri" panose="020F0502020204030204"/>
            </a:endParaRPr>
          </a:p>
          <a:p>
            <a:pPr marL="0" indent="0">
              <a:buNone/>
            </a:pPr>
            <a:r>
              <a:rPr lang="en-GB" sz="2900" dirty="0">
                <a:ea typeface="Calibri"/>
                <a:cs typeface="Calibri" panose="020F0502020204030204"/>
              </a:rPr>
              <a:t>We understand that we all react differently to high pressure situations. </a:t>
            </a:r>
            <a:br>
              <a:rPr lang="en-GB" sz="2900" dirty="0">
                <a:ea typeface="Calibri"/>
                <a:cs typeface="Calibri" panose="020F0502020204030204"/>
              </a:rPr>
            </a:br>
            <a:r>
              <a:rPr lang="en-GB" sz="2900" dirty="0">
                <a:ea typeface="Calibri"/>
                <a:cs typeface="Calibri" panose="020F0502020204030204"/>
              </a:rPr>
              <a:t>This feeling is common and completely usual. Students can always speak with us </a:t>
            </a:r>
            <a:br>
              <a:rPr lang="en-GB" sz="2900" dirty="0">
                <a:ea typeface="Calibri"/>
                <a:cs typeface="Calibri" panose="020F0502020204030204"/>
              </a:rPr>
            </a:br>
            <a:r>
              <a:rPr lang="en-GB" sz="2900" dirty="0">
                <a:ea typeface="Calibri"/>
                <a:cs typeface="Calibri" panose="020F0502020204030204"/>
              </a:rPr>
              <a:t>and the pastoral team if their anxiety becomes unmanageable. </a:t>
            </a:r>
          </a:p>
          <a:p>
            <a:pPr marL="0" indent="0">
              <a:buNone/>
            </a:pPr>
            <a:endParaRPr lang="en-GB" sz="300" dirty="0">
              <a:ea typeface="Calibri"/>
              <a:cs typeface="Calibri" panose="020F0502020204030204"/>
            </a:endParaRPr>
          </a:p>
          <a:p>
            <a:pPr marL="0" indent="0">
              <a:buNone/>
            </a:pPr>
            <a:r>
              <a:rPr lang="en-GB" sz="2900" b="1" i="1" dirty="0"/>
              <a:t>Are you aware my child has extra-time in exams. </a:t>
            </a:r>
            <a:endParaRPr lang="en-GB" sz="2900" dirty="0"/>
          </a:p>
          <a:p>
            <a:pPr marL="0" indent="0">
              <a:buNone/>
            </a:pPr>
            <a:r>
              <a:rPr lang="en-GB" sz="2900" dirty="0">
                <a:cs typeface="Calibri"/>
              </a:rPr>
              <a:t>Students are asked about previous EAA and ALS at enrolment but do not automatically </a:t>
            </a:r>
            <a:br>
              <a:rPr lang="en-GB" sz="2900" dirty="0">
                <a:cs typeface="Calibri"/>
              </a:rPr>
            </a:br>
            <a:r>
              <a:rPr lang="en-GB" sz="2900" dirty="0">
                <a:cs typeface="Calibri"/>
              </a:rPr>
              <a:t>get EAA just because they had it at school.</a:t>
            </a:r>
          </a:p>
          <a:p>
            <a:pPr marL="0" indent="0">
              <a:buNone/>
            </a:pPr>
            <a:endParaRPr lang="en-GB" sz="300" dirty="0">
              <a:cs typeface="Calibri"/>
            </a:endParaRPr>
          </a:p>
          <a:p>
            <a:pPr marL="0" indent="0">
              <a:buNone/>
            </a:pPr>
            <a:r>
              <a:rPr lang="en-GB" sz="2900" b="1" dirty="0">
                <a:cs typeface="Calibri"/>
              </a:rPr>
              <a:t>Returning students: </a:t>
            </a:r>
            <a:r>
              <a:rPr lang="en-GB" sz="2900" dirty="0">
                <a:cs typeface="Calibri"/>
              </a:rPr>
              <a:t>should already have what was in place for them last year.</a:t>
            </a:r>
          </a:p>
          <a:p>
            <a:pPr marL="0" indent="0">
              <a:buNone/>
            </a:pPr>
            <a:endParaRPr lang="en-GB" sz="300" dirty="0">
              <a:cs typeface="Calibri"/>
            </a:endParaRPr>
          </a:p>
          <a:p>
            <a:pPr marL="0" indent="0" fontAlgn="base">
              <a:buNone/>
            </a:pPr>
            <a:r>
              <a:rPr lang="en-GB" sz="2900" b="1" dirty="0"/>
              <a:t>New students: </a:t>
            </a:r>
            <a:r>
              <a:rPr lang="en-GB" sz="2900" dirty="0"/>
              <a:t>If they had EAA at school, we would need a copy of their form 8 or 9 from </a:t>
            </a:r>
            <a:br>
              <a:rPr lang="en-GB" sz="2900" dirty="0"/>
            </a:br>
            <a:r>
              <a:rPr lang="en-GB" sz="2900" dirty="0"/>
              <a:t>your school if you want to have the same EAA in the resit. </a:t>
            </a:r>
          </a:p>
          <a:p>
            <a:pPr marL="0" indent="0" fontAlgn="base">
              <a:buNone/>
            </a:pPr>
            <a:r>
              <a:rPr lang="en-GB" sz="2900" dirty="0"/>
              <a:t>The deadline to return this is </a:t>
            </a:r>
            <a:r>
              <a:rPr lang="en-GB" sz="2900" b="1" dirty="0"/>
              <a:t>Monday 6 October 2025</a:t>
            </a:r>
            <a:r>
              <a:rPr lang="en-GB" sz="2900" dirty="0"/>
              <a:t>. This deadline can't be extended.</a:t>
            </a:r>
          </a:p>
          <a:p>
            <a:pPr marL="0" indent="0" fontAlgn="base">
              <a:buNone/>
            </a:pPr>
            <a:endParaRPr lang="en-GB" sz="1400" dirty="0"/>
          </a:p>
          <a:p>
            <a:pPr marL="0" indent="0" fontAlgn="base">
              <a:buNone/>
            </a:pPr>
            <a:r>
              <a:rPr lang="en-GB" sz="2900" dirty="0"/>
              <a:t>If unsure, please ask them to go to the ALS office situated on the first floor of the Beacon Centre.</a:t>
            </a:r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55166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9"/>
            <a:ext cx="14145610" cy="1342072"/>
          </a:xfrm>
          <a:ln w="38100">
            <a:noFill/>
          </a:ln>
        </p:spPr>
        <p:txBody>
          <a:bodyPr/>
          <a:lstStyle/>
          <a:p>
            <a:r>
              <a:rPr lang="en-GB" b="1" dirty="0">
                <a:solidFill>
                  <a:srgbClr val="D93620"/>
                </a:solidFill>
              </a:rPr>
              <a:t>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72640"/>
            <a:ext cx="16269418" cy="719280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GB" sz="4000" dirty="0"/>
          </a:p>
          <a:p>
            <a:r>
              <a:rPr lang="en-GB" sz="4300" dirty="0"/>
              <a:t>Students will receive details prior to the exams </a:t>
            </a:r>
            <a:br>
              <a:rPr lang="en-GB" sz="4300" dirty="0"/>
            </a:br>
            <a:r>
              <a:rPr lang="en-GB" sz="4300" dirty="0"/>
              <a:t>with their seat number and room.</a:t>
            </a:r>
            <a:br>
              <a:rPr lang="en-GB" sz="4300" dirty="0"/>
            </a:br>
            <a:endParaRPr lang="en-GB" sz="4300" dirty="0"/>
          </a:p>
          <a:p>
            <a:r>
              <a:rPr lang="en-GB" sz="4300" dirty="0"/>
              <a:t>Students must not have any personal electronic devices </a:t>
            </a:r>
            <a:br>
              <a:rPr lang="en-GB" sz="4300" dirty="0"/>
            </a:br>
            <a:r>
              <a:rPr lang="en-GB" sz="4300" dirty="0"/>
              <a:t>on their person during any exam. These include, but are not limited to, mobile phones, watches (of any kind) and earphones. </a:t>
            </a:r>
            <a:br>
              <a:rPr lang="en-GB" sz="4300" dirty="0"/>
            </a:br>
            <a:br>
              <a:rPr lang="en-GB" sz="2200" dirty="0"/>
            </a:br>
            <a:r>
              <a:rPr lang="en-GB" sz="4300" dirty="0"/>
              <a:t>The consequence of being found with such items in an exam will likely involve the disqualification from one or more exam papers.</a:t>
            </a:r>
          </a:p>
          <a:p>
            <a:endParaRPr lang="en-GB" b="1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042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9"/>
            <a:ext cx="14230350" cy="1342072"/>
          </a:xfrm>
          <a:ln w="38100">
            <a:noFill/>
          </a:ln>
        </p:spPr>
        <p:txBody>
          <a:bodyPr/>
          <a:lstStyle/>
          <a:p>
            <a:r>
              <a:rPr lang="en-GB" b="1" dirty="0">
                <a:solidFill>
                  <a:srgbClr val="D93620"/>
                </a:solidFill>
              </a:rPr>
              <a:t>Post-Exams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812473"/>
            <a:ext cx="15773400" cy="6452972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 fontAlgn="base">
              <a:buNone/>
            </a:pPr>
            <a:r>
              <a:rPr lang="en-GB" sz="10000" b="1" dirty="0"/>
              <a:t>After the November Exams</a:t>
            </a:r>
            <a:r>
              <a:rPr lang="en-GB" sz="10000" dirty="0"/>
              <a:t> </a:t>
            </a:r>
          </a:p>
          <a:p>
            <a:pPr marL="0" indent="0" fontAlgn="base">
              <a:buNone/>
            </a:pPr>
            <a:endParaRPr lang="en-GB" sz="2500" dirty="0"/>
          </a:p>
          <a:p>
            <a:pPr marL="0" indent="0" fontAlgn="base">
              <a:buNone/>
            </a:pPr>
            <a:r>
              <a:rPr lang="en-GB" sz="10000" dirty="0"/>
              <a:t>Your child will continue to attend their Maths/English lessons </a:t>
            </a:r>
            <a:br>
              <a:rPr lang="en-GB" sz="10000" dirty="0"/>
            </a:br>
            <a:r>
              <a:rPr lang="en-GB" sz="10000" dirty="0"/>
              <a:t>until results are released in January. If a grade 4 is not achieved, </a:t>
            </a:r>
            <a:br>
              <a:rPr lang="en-GB" sz="10000" dirty="0"/>
            </a:br>
            <a:r>
              <a:rPr lang="en-GB" sz="10000" dirty="0"/>
              <a:t>we will work closely with them to prepare for the summer exam series, </a:t>
            </a:r>
            <a:br>
              <a:rPr lang="en-GB" sz="10000" dirty="0"/>
            </a:br>
            <a:r>
              <a:rPr lang="en-GB" sz="10000" dirty="0"/>
              <a:t>and lesson attendance will remain compulsory. </a:t>
            </a:r>
          </a:p>
          <a:p>
            <a:pPr marL="0" indent="0" fontAlgn="base">
              <a:buNone/>
            </a:pPr>
            <a:endParaRPr lang="en-GB" sz="10000" dirty="0"/>
          </a:p>
          <a:p>
            <a:pPr marL="0" indent="0" fontAlgn="base">
              <a:buNone/>
            </a:pPr>
            <a:r>
              <a:rPr lang="en-GB" sz="10000" b="1" dirty="0"/>
              <a:t>Results Day</a:t>
            </a:r>
          </a:p>
          <a:p>
            <a:pPr marL="0" indent="0" fontAlgn="base">
              <a:buNone/>
            </a:pPr>
            <a:endParaRPr lang="en-GB" sz="2500" b="1" dirty="0"/>
          </a:p>
          <a:p>
            <a:pPr marL="0" indent="0" fontAlgn="base">
              <a:buNone/>
            </a:pPr>
            <a:r>
              <a:rPr lang="en-GB" sz="10000" dirty="0"/>
              <a:t>The results day for the November exam series is: </a:t>
            </a:r>
          </a:p>
          <a:p>
            <a:pPr marL="0" indent="0" fontAlgn="base">
              <a:buNone/>
            </a:pPr>
            <a:r>
              <a:rPr lang="en-GB" sz="10000" b="1" i="1" dirty="0"/>
              <a:t>Thursday 8 January 2026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95350" y="6995636"/>
            <a:ext cx="14592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28439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1B2FCF0B-C767-4585-9CA1-7949CB3FC1FA}"/>
              </a:ext>
            </a:extLst>
          </p:cNvPr>
          <p:cNvSpPr txBox="1">
            <a:spLocks/>
          </p:cNvSpPr>
          <p:nvPr/>
        </p:nvSpPr>
        <p:spPr>
          <a:xfrm>
            <a:off x="4601830" y="2195424"/>
            <a:ext cx="12844008" cy="5493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/>
              <a:t>Thank you</a:t>
            </a:r>
          </a:p>
          <a:p>
            <a:pPr algn="l"/>
            <a:endParaRPr lang="en-GB" sz="6600" b="1" dirty="0"/>
          </a:p>
          <a:p>
            <a:pPr algn="l"/>
            <a:r>
              <a:rPr lang="en-GB" sz="6600" b="1" dirty="0">
                <a:cs typeface="Calibri Light"/>
                <a:hlinkClick r:id="rId2"/>
              </a:rPr>
              <a:t>claire.storer@blackburn.ac.uk</a:t>
            </a:r>
            <a:endParaRPr lang="en-GB" sz="6600" b="1" dirty="0">
              <a:cs typeface="Calibri Light"/>
            </a:endParaRPr>
          </a:p>
          <a:p>
            <a:pPr algn="l"/>
            <a:endParaRPr lang="en-GB" sz="3300" b="1" dirty="0">
              <a:cs typeface="Calibri Light"/>
            </a:endParaRPr>
          </a:p>
          <a:p>
            <a:pPr algn="l"/>
            <a:r>
              <a:rPr lang="en-GB" sz="6600" b="1" dirty="0">
                <a:cs typeface="Calibri Light"/>
                <a:hlinkClick r:id="rId3"/>
              </a:rPr>
              <a:t>sarah.barnard@blackburn.ac.uk</a:t>
            </a:r>
            <a:endParaRPr lang="en-GB" sz="6600" b="1" dirty="0">
              <a:cs typeface="Calibri Light"/>
            </a:endParaRPr>
          </a:p>
          <a:p>
            <a:pPr algn="l"/>
            <a:endParaRPr lang="en-GB" sz="6600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161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9"/>
            <a:ext cx="14208672" cy="1342072"/>
          </a:xfrm>
          <a:ln w="38100">
            <a:noFill/>
          </a:ln>
        </p:spPr>
        <p:txBody>
          <a:bodyPr/>
          <a:lstStyle/>
          <a:p>
            <a:r>
              <a:rPr lang="en-GB" b="1" dirty="0">
                <a:solidFill>
                  <a:srgbClr val="D93620"/>
                </a:solidFill>
              </a:rPr>
              <a:t>EXAM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72640"/>
            <a:ext cx="15773400" cy="719280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b="1" dirty="0"/>
          </a:p>
          <a:p>
            <a:pPr algn="l">
              <a:spcBef>
                <a:spcPts val="2250"/>
              </a:spcBef>
              <a:spcAft>
                <a:spcPts val="1500"/>
              </a:spcAft>
              <a:buNone/>
            </a:pPr>
            <a:r>
              <a:rPr lang="en-GB" sz="4300" b="1" dirty="0"/>
              <a:t>GCSE MATHS</a:t>
            </a:r>
            <a:endParaRPr lang="en-GB" sz="4300" b="1" dirty="0">
              <a:ea typeface="Calibri"/>
              <a:cs typeface="Calibri"/>
            </a:endParaRPr>
          </a:p>
          <a:p>
            <a:pPr fontAlgn="base"/>
            <a:r>
              <a:rPr lang="en-GB" b="1" dirty="0"/>
              <a:t>Paper 1</a:t>
            </a:r>
            <a:r>
              <a:rPr lang="en-GB" dirty="0"/>
              <a:t> </a:t>
            </a:r>
            <a:r>
              <a:rPr lang="en-GB" b="1" dirty="0"/>
              <a:t>– Wednesday 5 November</a:t>
            </a:r>
            <a:r>
              <a:rPr lang="en-GB" dirty="0"/>
              <a:t> (non-calculator)</a:t>
            </a:r>
          </a:p>
          <a:p>
            <a:pPr fontAlgn="base"/>
            <a:r>
              <a:rPr lang="en-GB" b="1" dirty="0"/>
              <a:t>Paper 2 – Friday 7 November</a:t>
            </a:r>
            <a:r>
              <a:rPr lang="en-GB" dirty="0"/>
              <a:t> (calculator)</a:t>
            </a:r>
          </a:p>
          <a:p>
            <a:pPr fontAlgn="base"/>
            <a:r>
              <a:rPr lang="en-GB" b="1" dirty="0"/>
              <a:t>Paper 3 – Monday 10 November  </a:t>
            </a:r>
            <a:r>
              <a:rPr lang="en-GB" dirty="0"/>
              <a:t>(calculator)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4300" b="1" dirty="0"/>
              <a:t>GCSE ENGLISH</a:t>
            </a:r>
            <a:endParaRPr lang="en-GB" sz="4300" b="1" dirty="0">
              <a:ea typeface="Calibri"/>
              <a:cs typeface="Calibri"/>
            </a:endParaRPr>
          </a:p>
          <a:p>
            <a:pPr fontAlgn="base"/>
            <a:r>
              <a:rPr lang="en-GB" b="1" dirty="0"/>
              <a:t>Paper 1 – Tuesday 4 November</a:t>
            </a:r>
            <a:r>
              <a:rPr lang="en-GB" dirty="0"/>
              <a:t> </a:t>
            </a:r>
          </a:p>
          <a:p>
            <a:pPr fontAlgn="base"/>
            <a:r>
              <a:rPr lang="en-GB" b="1" dirty="0"/>
              <a:t>Paper 2 – Thursday 6 November</a:t>
            </a:r>
            <a:r>
              <a:rPr lang="en-GB" dirty="0"/>
              <a:t> </a:t>
            </a:r>
          </a:p>
          <a:p>
            <a:pPr marL="0" indent="0">
              <a:buNone/>
            </a:pPr>
            <a:endParaRPr lang="en-GB" sz="43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01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9"/>
            <a:ext cx="13972190" cy="1342072"/>
          </a:xfrm>
          <a:ln w="38100">
            <a:noFill/>
          </a:ln>
        </p:spPr>
        <p:txBody>
          <a:bodyPr/>
          <a:lstStyle/>
          <a:p>
            <a:r>
              <a:rPr lang="en-GB" b="1" dirty="0">
                <a:solidFill>
                  <a:srgbClr val="D93620"/>
                </a:solidFill>
              </a:rPr>
              <a:t>AWARDING BODIES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72640"/>
            <a:ext cx="15773400" cy="71928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400" b="1" dirty="0"/>
              <a:t>GCSE MATHS</a:t>
            </a:r>
          </a:p>
          <a:p>
            <a:pPr marL="0" indent="0">
              <a:buNone/>
            </a:pPr>
            <a:r>
              <a:rPr lang="en-GB" sz="4400" dirty="0"/>
              <a:t>Edexcel GCSE Mathematics 1MA1 (Foundation Tier)</a:t>
            </a:r>
          </a:p>
          <a:p>
            <a:pPr marL="0" indent="0">
              <a:buNone/>
            </a:pPr>
            <a:r>
              <a:rPr lang="en-GB" sz="4400" dirty="0"/>
              <a:t>Students can achieve up to a grade 5.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4400" b="1" dirty="0"/>
              <a:t>GCSE ENGLISH</a:t>
            </a:r>
          </a:p>
          <a:p>
            <a:pPr marL="0" indent="0">
              <a:buNone/>
            </a:pPr>
            <a:r>
              <a:rPr lang="en-GB" sz="4400" dirty="0"/>
              <a:t>AQA (9-1) English Language 8700</a:t>
            </a:r>
          </a:p>
          <a:p>
            <a:pPr marL="0" indent="0">
              <a:buNone/>
            </a:pPr>
            <a:r>
              <a:rPr lang="en-GB" sz="4400" dirty="0"/>
              <a:t>Students can achieve up to a grade 9.</a:t>
            </a:r>
          </a:p>
          <a:p>
            <a:pPr marL="0" indent="0">
              <a:buNone/>
            </a:pPr>
            <a:endParaRPr lang="en-GB" sz="5400" dirty="0"/>
          </a:p>
          <a:p>
            <a:pPr marL="0" indent="0">
              <a:buNone/>
            </a:pPr>
            <a:r>
              <a:rPr lang="en-GB" sz="4400" dirty="0"/>
              <a:t>A grade 4 is a </a:t>
            </a:r>
            <a:r>
              <a:rPr lang="en-GB" sz="4400" b="1" dirty="0"/>
              <a:t>‘standard’</a:t>
            </a:r>
            <a:r>
              <a:rPr lang="en-GB" sz="4400" dirty="0"/>
              <a:t> pass.</a:t>
            </a:r>
          </a:p>
          <a:p>
            <a:pPr marL="0" indent="0">
              <a:buNone/>
            </a:pPr>
            <a:endParaRPr lang="en-GB" sz="43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12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4">
            <a:extLst>
              <a:ext uri="{FF2B5EF4-FFF2-40B4-BE49-F238E27FC236}">
                <a16:creationId xmlns:a16="http://schemas.microsoft.com/office/drawing/2014/main" id="{9E9F2A28-69A3-4945-B6B6-C2E4A6C5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5307" y="547687"/>
            <a:ext cx="8090040" cy="198834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D93620"/>
                </a:solidFill>
              </a:rPr>
              <a:t>GCSE MATHS</a:t>
            </a:r>
          </a:p>
        </p:txBody>
      </p:sp>
      <p:sp>
        <p:nvSpPr>
          <p:cNvPr id="1059" name="Freeform: Shape 1036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6057" y="0"/>
            <a:ext cx="1263753" cy="53218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8" name="Picture 4" descr="Scientific Calculator, Engineering Scientific Calculator with 240 Function 2-Line LCD Display - Suitable for School Students, Teachers and Business 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03" y="838369"/>
            <a:ext cx="2071073" cy="3800135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0" name="Oval 1038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96662" y="1991047"/>
            <a:ext cx="916285" cy="916286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1" name="Freeform: Shape 1040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42264" y="0"/>
            <a:ext cx="3140994" cy="2104159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30" name="Picture 6" descr="Staedtler Noris Club Maths Set 10 Piece | BIG 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01" y="5492913"/>
            <a:ext cx="3800134" cy="3800134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22453BF2-2BFD-0E04-588F-FFB7B85B4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125" y="3589164"/>
            <a:ext cx="3800133" cy="380013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7608" y="2651846"/>
            <a:ext cx="9427135" cy="67214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4000" b="1" dirty="0"/>
              <a:t>DURATION: </a:t>
            </a:r>
            <a:br>
              <a:rPr lang="en-GB" sz="4000" b="1" dirty="0"/>
            </a:br>
            <a:r>
              <a:rPr lang="en-GB" sz="4000" b="1" dirty="0"/>
              <a:t>1 hour 30 mins </a:t>
            </a:r>
            <a:r>
              <a:rPr lang="en-GB" sz="4000" dirty="0"/>
              <a:t>per exam paper</a:t>
            </a:r>
          </a:p>
          <a:p>
            <a:pPr marL="0" indent="0">
              <a:buNone/>
            </a:pPr>
            <a:endParaRPr lang="en-GB" sz="1000" dirty="0">
              <a:cs typeface="Calibri"/>
            </a:endParaRPr>
          </a:p>
          <a:p>
            <a:pPr marL="0" indent="0">
              <a:buNone/>
            </a:pPr>
            <a:r>
              <a:rPr lang="en-GB" sz="4000" b="1" dirty="0"/>
              <a:t>EQUIPMENT: </a:t>
            </a:r>
            <a:br>
              <a:rPr lang="en-GB" sz="4000" b="1" dirty="0"/>
            </a:br>
            <a:r>
              <a:rPr lang="en-GB" sz="4000" dirty="0"/>
              <a:t>a scientific calculator and a maths set </a:t>
            </a:r>
            <a:br>
              <a:rPr lang="en-GB" sz="4000" dirty="0"/>
            </a:br>
            <a:r>
              <a:rPr lang="en-GB" sz="4000" dirty="0"/>
              <a:t>(to be provided)and ID/lanyard</a:t>
            </a:r>
            <a:endParaRPr lang="en-GB" sz="4000" dirty="0">
              <a:cs typeface="Calibri"/>
            </a:endParaRPr>
          </a:p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r>
              <a:rPr lang="en-GB" sz="4000" b="1" dirty="0"/>
              <a:t>FORMULA SHEET:</a:t>
            </a:r>
            <a:r>
              <a:rPr lang="en-GB" sz="4000" dirty="0"/>
              <a:t> </a:t>
            </a:r>
            <a:br>
              <a:rPr lang="en-GB" sz="4000" dirty="0"/>
            </a:br>
            <a:r>
              <a:rPr lang="en-GB" sz="4000" dirty="0"/>
              <a:t>JCQ and the awarding bodies have agreed to a provide a formula sheet for the 2025 series of mathematics exams.</a:t>
            </a:r>
          </a:p>
          <a:p>
            <a:r>
              <a:rPr lang="en-GB" sz="4000" dirty="0">
                <a:hlinkClick r:id="rId6"/>
              </a:rPr>
              <a:t>Mathematics Foundation tier Exam Aid</a:t>
            </a:r>
            <a:endParaRPr lang="en-GB" sz="4000" dirty="0">
              <a:cs typeface="Calibri"/>
            </a:endParaRPr>
          </a:p>
          <a:p>
            <a:pPr marL="0" indent="0">
              <a:buNone/>
            </a:pPr>
            <a:br>
              <a:rPr lang="en-GB" sz="4000" dirty="0"/>
            </a:br>
            <a:endParaRPr lang="en-GB" sz="2000" dirty="0">
              <a:ea typeface="Calibri"/>
              <a:cs typeface="Calibri"/>
            </a:endParaRPr>
          </a:p>
        </p:txBody>
      </p:sp>
      <p:sp>
        <p:nvSpPr>
          <p:cNvPr id="1062" name="Arc 1042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535" y="8263678"/>
            <a:ext cx="5908557" cy="5908557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3" name="Freeform: Shape 1044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87479" y="9050692"/>
            <a:ext cx="2986596" cy="1236308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4840" y="12962022"/>
            <a:ext cx="146031" cy="294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37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1">
            <a:extLst>
              <a:ext uri="{FF2B5EF4-FFF2-40B4-BE49-F238E27FC236}">
                <a16:creationId xmlns:a16="http://schemas.microsoft.com/office/drawing/2014/main" id="{9E9F2A28-69A3-4945-B6B6-C2E4A6C5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5307" y="547687"/>
            <a:ext cx="8090040" cy="198834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D93620"/>
                </a:solidFill>
              </a:rPr>
              <a:t>GCSE ENGLISH</a:t>
            </a:r>
          </a:p>
        </p:txBody>
      </p:sp>
      <p:sp>
        <p:nvSpPr>
          <p:cNvPr id="38" name="Freeform: Shape 13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6057" y="0"/>
            <a:ext cx="1263753" cy="53218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E291F7C-20E9-9BF4-F72D-F35F91B4B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03" y="838370"/>
            <a:ext cx="3800133" cy="380013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9" name="Oval 15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96662" y="1991047"/>
            <a:ext cx="916285" cy="916286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17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42264" y="0"/>
            <a:ext cx="3140994" cy="2104159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C550E579-7AAD-F427-B34C-04A730480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615" y="3740127"/>
            <a:ext cx="3800133" cy="380013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910" y="2651846"/>
            <a:ext cx="9908726" cy="66351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4000" b="1" dirty="0"/>
              <a:t>DURATION:</a:t>
            </a:r>
            <a:r>
              <a:rPr lang="en-GB" sz="4000" dirty="0"/>
              <a:t> </a:t>
            </a:r>
            <a:br>
              <a:rPr lang="en-GB" sz="4000" dirty="0"/>
            </a:br>
            <a:r>
              <a:rPr lang="en-GB" sz="4000" b="1" dirty="0"/>
              <a:t>1hour 45 mins</a:t>
            </a:r>
            <a:r>
              <a:rPr lang="en-GB" sz="4000" dirty="0"/>
              <a:t> per exam paper</a:t>
            </a:r>
          </a:p>
          <a:p>
            <a:pPr marL="0" indent="0">
              <a:buNone/>
            </a:pPr>
            <a:endParaRPr lang="en-GB" sz="1000" dirty="0">
              <a:cs typeface="Calibri"/>
            </a:endParaRPr>
          </a:p>
          <a:p>
            <a:pPr marL="0" indent="0">
              <a:buNone/>
            </a:pPr>
            <a:r>
              <a:rPr lang="en-GB" sz="4000" b="1" dirty="0"/>
              <a:t>EQUIPMENT:</a:t>
            </a:r>
            <a:r>
              <a:rPr lang="en-GB" sz="4000" dirty="0"/>
              <a:t> </a:t>
            </a:r>
            <a:br>
              <a:rPr lang="en-GB" sz="4000" dirty="0"/>
            </a:br>
            <a:r>
              <a:rPr lang="en-GB" sz="4000" dirty="0"/>
              <a:t>Pen (black ink), highlighter (optional) </a:t>
            </a:r>
            <a:br>
              <a:rPr lang="en-GB" sz="4000" dirty="0"/>
            </a:br>
            <a:r>
              <a:rPr lang="en-GB" sz="4000" dirty="0"/>
              <a:t>and ID/lanyard</a:t>
            </a:r>
            <a:endParaRPr lang="en-GB" sz="4000" b="1" dirty="0">
              <a:cs typeface="Calibri"/>
            </a:endParaRP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4000" b="1" u="sng" dirty="0"/>
              <a:t>Paper 1:</a:t>
            </a:r>
            <a:r>
              <a:rPr lang="en-GB" b="1" dirty="0"/>
              <a:t> </a:t>
            </a:r>
            <a:br>
              <a:rPr lang="en-GB" b="1" dirty="0"/>
            </a:br>
            <a:r>
              <a:rPr lang="en-GB" dirty="0"/>
              <a:t>Explorations in Creative Reading and Writing</a:t>
            </a:r>
          </a:p>
          <a:p>
            <a:pPr marL="0" indent="0">
              <a:buNone/>
            </a:pPr>
            <a:endParaRPr lang="en-GB" sz="500" u="sng" dirty="0"/>
          </a:p>
          <a:p>
            <a:pPr marL="0" indent="0">
              <a:buNone/>
            </a:pPr>
            <a:r>
              <a:rPr lang="en-GB" sz="4000" b="1" u="sng" dirty="0"/>
              <a:t>Paper 2:</a:t>
            </a:r>
            <a:r>
              <a:rPr lang="en-GB" b="1" dirty="0"/>
              <a:t> </a:t>
            </a:r>
            <a:br>
              <a:rPr lang="en-GB" b="1" dirty="0"/>
            </a:br>
            <a:r>
              <a:rPr lang="en-GB" dirty="0"/>
              <a:t>Writers' Viewpoints and Perspectives</a:t>
            </a:r>
            <a:br>
              <a:rPr lang="en-GB" sz="4000" dirty="0"/>
            </a:br>
            <a:endParaRPr lang="en-GB" sz="2600" dirty="0"/>
          </a:p>
        </p:txBody>
      </p:sp>
      <p:sp>
        <p:nvSpPr>
          <p:cNvPr id="41" name="Arc 19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535" y="8263678"/>
            <a:ext cx="5908557" cy="5908557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21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87479" y="9050692"/>
            <a:ext cx="2986596" cy="1236308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778153C-E021-83A9-8FED-29835E5550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01" y="4867498"/>
            <a:ext cx="3800134" cy="3800134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09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1EC6B-4E97-308E-9596-B387716065F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b="1" dirty="0">
                <a:solidFill>
                  <a:srgbClr val="D93620"/>
                </a:solidFill>
                <a:ea typeface="Calibri Light"/>
                <a:cs typeface="Calibri Light"/>
              </a:rPr>
              <a:t>Expectations</a:t>
            </a:r>
            <a:endParaRPr lang="en-US" b="1" dirty="0">
              <a:solidFill>
                <a:srgbClr val="D9362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BDB9-177E-D9A9-8FDE-40023D9CE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GB" sz="4000" b="1" dirty="0"/>
              <a:t>We kindly ask for your support in encouraging them to: </a:t>
            </a:r>
          </a:p>
          <a:p>
            <a:pPr fontAlgn="base"/>
            <a:r>
              <a:rPr lang="en-GB" sz="4000" dirty="0"/>
              <a:t>Attend all classes and the weekly resit-specific class </a:t>
            </a:r>
          </a:p>
          <a:p>
            <a:pPr fontAlgn="base"/>
            <a:r>
              <a:rPr lang="en-GB" sz="4000" dirty="0"/>
              <a:t>Attend exam ‘Masterclass’ sessions w/c 13 October and 20 October</a:t>
            </a:r>
          </a:p>
          <a:p>
            <a:pPr fontAlgn="base"/>
            <a:r>
              <a:rPr lang="en-GB" sz="4000" dirty="0"/>
              <a:t>Access the half-term revision sessions</a:t>
            </a:r>
          </a:p>
          <a:p>
            <a:pPr fontAlgn="base"/>
            <a:r>
              <a:rPr lang="en-GB" sz="4000" dirty="0"/>
              <a:t>Complete all homework set</a:t>
            </a:r>
          </a:p>
          <a:p>
            <a:pPr fontAlgn="base"/>
            <a:r>
              <a:rPr lang="en-GB" sz="4000" dirty="0"/>
              <a:t>Prepare thoroughly for the exams</a:t>
            </a:r>
          </a:p>
          <a:p>
            <a:pPr marL="0" indent="0" fontAlgn="base">
              <a:buNone/>
            </a:pPr>
            <a:endParaRPr lang="en-GB" sz="4000" dirty="0"/>
          </a:p>
          <a:p>
            <a:pPr marL="0" indent="0" fontAlgn="base">
              <a:buNone/>
            </a:pPr>
            <a:r>
              <a:rPr lang="en-GB" sz="4000" b="1" i="1" dirty="0"/>
              <a:t>Should they fail to attend all sessions, then their </a:t>
            </a:r>
            <a:br>
              <a:rPr lang="en-GB" sz="4000" b="1" i="1" dirty="0"/>
            </a:br>
            <a:r>
              <a:rPr lang="en-GB" sz="4000" b="1" i="1" dirty="0"/>
              <a:t>entry for the November exams may be withdrawn. </a:t>
            </a:r>
          </a:p>
          <a:p>
            <a:endParaRPr lang="en-US" sz="3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39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BF4DD-1342-711E-93BE-9AC0D3AB8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2CA7-89FA-7B15-44BB-0106F8B1033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b="1" dirty="0">
                <a:solidFill>
                  <a:srgbClr val="D93620"/>
                </a:solidFill>
                <a:ea typeface="Calibri Light"/>
                <a:cs typeface="Calibri Light"/>
              </a:rPr>
              <a:t>The Success Centre</a:t>
            </a:r>
            <a:endParaRPr lang="en-US" b="1" dirty="0">
              <a:solidFill>
                <a:srgbClr val="D9362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3A9CB-6DF4-AB8E-606C-52DE47BFD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ea typeface="Calibri"/>
                <a:cs typeface="Calibri"/>
              </a:rPr>
              <a:t>Additional support is available daily, Monday to Friday </a:t>
            </a:r>
            <a:br>
              <a:rPr lang="en-US" sz="4000" dirty="0">
                <a:ea typeface="Calibri"/>
                <a:cs typeface="Calibri"/>
              </a:rPr>
            </a:br>
            <a:r>
              <a:rPr lang="en-US" sz="4000" dirty="0">
                <a:ea typeface="Calibri"/>
                <a:cs typeface="Calibri"/>
              </a:rPr>
              <a:t>in the Success Centre, in the Beacon Centre Exchange.</a:t>
            </a:r>
          </a:p>
          <a:p>
            <a:pPr marL="0" indent="0">
              <a:buNone/>
            </a:pPr>
            <a:endParaRPr lang="en-US" sz="1000" dirty="0">
              <a:ea typeface="Calibri"/>
              <a:cs typeface="Calibri"/>
            </a:endParaRPr>
          </a:p>
          <a:p>
            <a:r>
              <a:rPr lang="en-US" sz="4000" dirty="0">
                <a:ea typeface="Calibri"/>
                <a:cs typeface="Calibri"/>
              </a:rPr>
              <a:t>All November resit students have been invited to attend </a:t>
            </a:r>
            <a:br>
              <a:rPr lang="en-US" sz="4000" dirty="0">
                <a:ea typeface="Calibri"/>
                <a:cs typeface="Calibri"/>
              </a:rPr>
            </a:br>
            <a:r>
              <a:rPr lang="en-US" sz="4000" dirty="0">
                <a:ea typeface="Calibri"/>
                <a:cs typeface="Calibri"/>
              </a:rPr>
              <a:t>a minimum of 1 additional session per week in the Success </a:t>
            </a:r>
            <a:br>
              <a:rPr lang="en-US" sz="4000" dirty="0">
                <a:ea typeface="Calibri"/>
                <a:cs typeface="Calibri"/>
              </a:rPr>
            </a:br>
            <a:r>
              <a:rPr lang="en-US" sz="4000" dirty="0">
                <a:ea typeface="Calibri"/>
                <a:cs typeface="Calibri"/>
              </a:rPr>
              <a:t>Centre. Attendance to this session is tracked.</a:t>
            </a:r>
          </a:p>
          <a:p>
            <a:pPr marL="0" indent="0">
              <a:buNone/>
            </a:pPr>
            <a:endParaRPr lang="en-US" sz="1000" dirty="0">
              <a:ea typeface="Calibri"/>
              <a:cs typeface="Calibri"/>
            </a:endParaRPr>
          </a:p>
          <a:p>
            <a:r>
              <a:rPr lang="en-US" sz="4000" dirty="0">
                <a:ea typeface="Calibri"/>
                <a:cs typeface="Calibri"/>
              </a:rPr>
              <a:t>Revision sessions are planned for October half-term, </a:t>
            </a:r>
            <a:br>
              <a:rPr lang="en-US" sz="4000" dirty="0">
                <a:ea typeface="Calibri"/>
                <a:cs typeface="Calibri"/>
              </a:rPr>
            </a:br>
            <a:r>
              <a:rPr lang="en-US" sz="4000" dirty="0">
                <a:ea typeface="Calibri"/>
                <a:cs typeface="Calibri"/>
              </a:rPr>
              <a:t>Monday 27 October to Wednesday 29 October. All </a:t>
            </a:r>
            <a:r>
              <a:rPr lang="en-US" sz="4000" dirty="0" err="1">
                <a:ea typeface="Calibri"/>
                <a:cs typeface="Calibri"/>
              </a:rPr>
              <a:t>resit</a:t>
            </a:r>
            <a:r>
              <a:rPr lang="en-US" sz="4000" dirty="0">
                <a:ea typeface="Calibri"/>
                <a:cs typeface="Calibri"/>
              </a:rPr>
              <a:t> </a:t>
            </a:r>
            <a:br>
              <a:rPr lang="en-US" sz="4000" dirty="0">
                <a:ea typeface="Calibri"/>
                <a:cs typeface="Calibri"/>
              </a:rPr>
            </a:br>
            <a:r>
              <a:rPr lang="en-US" sz="4000" dirty="0">
                <a:ea typeface="Calibri"/>
                <a:cs typeface="Calibri"/>
              </a:rPr>
              <a:t>students </a:t>
            </a:r>
            <a:r>
              <a:rPr lang="en-US" sz="4000" u="sng" dirty="0">
                <a:ea typeface="Calibri"/>
                <a:cs typeface="Calibri"/>
              </a:rPr>
              <a:t>must</a:t>
            </a:r>
            <a:r>
              <a:rPr lang="en-US" sz="4000" dirty="0">
                <a:ea typeface="Calibri"/>
                <a:cs typeface="Calibri"/>
              </a:rPr>
              <a:t> attend at least one day.</a:t>
            </a:r>
          </a:p>
          <a:p>
            <a:endParaRPr lang="en-US" sz="3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756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9"/>
            <a:ext cx="14019486" cy="1342072"/>
          </a:xfrm>
          <a:ln w="38100">
            <a:noFill/>
          </a:ln>
        </p:spPr>
        <p:txBody>
          <a:bodyPr/>
          <a:lstStyle/>
          <a:p>
            <a:r>
              <a:rPr lang="en-GB" b="1" dirty="0">
                <a:solidFill>
                  <a:srgbClr val="D93620"/>
                </a:solidFill>
              </a:rPr>
              <a:t>EXAM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186445"/>
            <a:ext cx="15773400" cy="80913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000" b="1" dirty="0"/>
              <a:t>All exams </a:t>
            </a:r>
            <a:r>
              <a:rPr lang="en-GB" sz="4000" dirty="0"/>
              <a:t>are in the </a:t>
            </a:r>
            <a:r>
              <a:rPr lang="en-GB" sz="4000" b="1" dirty="0"/>
              <a:t>morning</a:t>
            </a:r>
            <a:r>
              <a:rPr lang="en-GB" sz="4000" dirty="0"/>
              <a:t>. </a:t>
            </a:r>
            <a:endParaRPr lang="en-GB" sz="4000" dirty="0">
              <a:cs typeface="Calibri"/>
            </a:endParaRPr>
          </a:p>
          <a:p>
            <a:r>
              <a:rPr lang="en-GB" sz="4000" dirty="0">
                <a:ea typeface="Calibri"/>
                <a:cs typeface="Calibri"/>
              </a:rPr>
              <a:t>Most students will be in the Sports Halls.</a:t>
            </a:r>
            <a:endParaRPr lang="en-GB" sz="4000" dirty="0"/>
          </a:p>
          <a:p>
            <a:r>
              <a:rPr lang="en-GB" sz="4000" dirty="0"/>
              <a:t>If your son/daughter/young person is going to be absent on the day of an exam please contact college as soon as possible on the day, ensuring you speak to a member of our team. </a:t>
            </a:r>
          </a:p>
          <a:p>
            <a:pPr marL="0" indent="0">
              <a:buNone/>
            </a:pPr>
            <a:endParaRPr lang="en-GB" sz="4000" dirty="0">
              <a:cs typeface="Calibri"/>
            </a:endParaRPr>
          </a:p>
          <a:p>
            <a:pPr marL="0" indent="0">
              <a:buNone/>
            </a:pPr>
            <a:r>
              <a:rPr lang="en-GB" sz="3600" b="1" i="1" dirty="0">
                <a:cs typeface="Calibri"/>
              </a:rPr>
              <a:t>NB.</a:t>
            </a:r>
            <a:r>
              <a:rPr lang="en-GB" sz="3600" b="1" dirty="0">
                <a:cs typeface="Calibri"/>
              </a:rPr>
              <a:t> </a:t>
            </a:r>
            <a:r>
              <a:rPr lang="en-GB" sz="3600" b="1" i="1" dirty="0">
                <a:cs typeface="Calibri"/>
              </a:rPr>
              <a:t>In some cases, we may be able to apply for special consideration for that exam. Relevant evidence may be required depending on the situation. </a:t>
            </a:r>
            <a:br>
              <a:rPr lang="en-GB" dirty="0"/>
            </a:b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460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9"/>
            <a:ext cx="13861831" cy="1342072"/>
          </a:xfrm>
          <a:ln w="38100">
            <a:noFill/>
          </a:ln>
        </p:spPr>
        <p:txBody>
          <a:bodyPr/>
          <a:lstStyle/>
          <a:p>
            <a:r>
              <a:rPr lang="en-GB" b="1" dirty="0">
                <a:solidFill>
                  <a:srgbClr val="D93620"/>
                </a:solidFill>
              </a:rPr>
              <a:t>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72640"/>
            <a:ext cx="15773400" cy="71928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i="1" dirty="0">
                <a:cs typeface="Calibri" panose="020F0502020204030204"/>
              </a:rPr>
              <a:t>What happens if I am ill on the day of the exam?</a:t>
            </a:r>
          </a:p>
          <a:p>
            <a:pPr marL="0" indent="0">
              <a:buNone/>
            </a:pPr>
            <a:r>
              <a:rPr lang="en-GB" sz="3600" dirty="0">
                <a:cs typeface="Calibri"/>
              </a:rPr>
              <a:t>It would be expected that students still come and complete exams even with mild/moderate illnesses such as coughs, colds etc. </a:t>
            </a:r>
          </a:p>
          <a:p>
            <a:pPr marL="0" indent="0">
              <a:buNone/>
            </a:pPr>
            <a:endParaRPr lang="en-GB" sz="600" dirty="0">
              <a:cs typeface="Calibri"/>
            </a:endParaRPr>
          </a:p>
          <a:p>
            <a:pPr marL="0" indent="0">
              <a:buNone/>
            </a:pPr>
            <a:r>
              <a:rPr lang="en-GB" sz="3600" dirty="0">
                <a:cs typeface="Calibri"/>
              </a:rPr>
              <a:t>If a student is too ill to sit an exam, JCQ guidance states that a grade can still be issued for that qualification provided that </a:t>
            </a:r>
            <a:r>
              <a:rPr lang="en-GB" sz="3600" b="1" dirty="0">
                <a:cs typeface="Calibri"/>
              </a:rPr>
              <a:t>at least one </a:t>
            </a:r>
            <a:r>
              <a:rPr lang="en-GB" sz="3600" dirty="0">
                <a:cs typeface="Calibri"/>
              </a:rPr>
              <a:t>other component for that subject has been completed. This means at least one exam paper per subject. </a:t>
            </a:r>
            <a:br>
              <a:rPr lang="en-GB" sz="3600" dirty="0"/>
            </a:br>
            <a:r>
              <a:rPr lang="en-GB" sz="3600" dirty="0">
                <a:cs typeface="Calibri"/>
              </a:rPr>
              <a:t>In order for this to occur </a:t>
            </a:r>
            <a:r>
              <a:rPr lang="en-GB" sz="3600" b="1" u="sng" dirty="0">
                <a:cs typeface="Calibri"/>
              </a:rPr>
              <a:t>a letter from a doctor</a:t>
            </a:r>
            <a:r>
              <a:rPr lang="en-GB" sz="3600" dirty="0">
                <a:cs typeface="Calibri"/>
              </a:rPr>
              <a:t> who examined that student </a:t>
            </a:r>
            <a:r>
              <a:rPr lang="en-GB" sz="3600" b="1" u="sng" dirty="0">
                <a:cs typeface="Calibri"/>
              </a:rPr>
              <a:t>on the day of the missed exam</a:t>
            </a:r>
            <a:r>
              <a:rPr lang="en-GB" sz="3600" dirty="0">
                <a:cs typeface="Calibri"/>
              </a:rPr>
              <a:t> must be provided in evidence. </a:t>
            </a:r>
          </a:p>
          <a:p>
            <a:pPr marL="0" indent="0">
              <a:buNone/>
            </a:pPr>
            <a:endParaRPr lang="en-GB" sz="600" dirty="0">
              <a:cs typeface="Calibri"/>
            </a:endParaRPr>
          </a:p>
          <a:p>
            <a:pPr marL="0" indent="0">
              <a:buNone/>
            </a:pPr>
            <a:r>
              <a:rPr lang="en-GB" sz="3600" dirty="0">
                <a:cs typeface="Calibri"/>
              </a:rPr>
              <a:t>It is unlikely that any grade issued in these circumstances will be as high as if the full complement of exams has been sat. As such </a:t>
            </a:r>
            <a:r>
              <a:rPr lang="en-GB" sz="3600" b="1" u="sng" dirty="0">
                <a:cs typeface="Calibri"/>
              </a:rPr>
              <a:t>this is a last resort when students are</a:t>
            </a:r>
            <a:r>
              <a:rPr lang="en-GB" sz="3600" u="sng" dirty="0">
                <a:cs typeface="Calibri"/>
              </a:rPr>
              <a:t> </a:t>
            </a:r>
            <a:r>
              <a:rPr lang="en-GB" sz="3600" b="1" u="sng" dirty="0">
                <a:cs typeface="Calibri"/>
              </a:rPr>
              <a:t>seriously ill. </a:t>
            </a:r>
            <a:endParaRPr lang="en-GB" sz="3600" b="1" u="sng" dirty="0"/>
          </a:p>
          <a:p>
            <a:pPr marL="0" indent="0">
              <a:buNone/>
            </a:pPr>
            <a:endParaRPr lang="en-GB" sz="3600" b="1" i="1" dirty="0">
              <a:cs typeface="Calibri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088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a9d729d-79d8-43ef-abd1-1a550f43d74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3903374BBAF42BDC48A39D1E328A9" ma:contentTypeVersion="16" ma:contentTypeDescription="Create a new document." ma:contentTypeScope="" ma:versionID="93fd2eb328b39396901d16be408958ae">
  <xsd:schema xmlns:xsd="http://www.w3.org/2001/XMLSchema" xmlns:xs="http://www.w3.org/2001/XMLSchema" xmlns:p="http://schemas.microsoft.com/office/2006/metadata/properties" xmlns:ns3="fa9d729d-79d8-43ef-abd1-1a550f43d74d" xmlns:ns4="1625e21d-a491-457b-890c-78edf2a1543c" targetNamespace="http://schemas.microsoft.com/office/2006/metadata/properties" ma:root="true" ma:fieldsID="9b7d8ad52350af9ae4ea7261e2e329d5" ns3:_="" ns4:_="">
    <xsd:import namespace="fa9d729d-79d8-43ef-abd1-1a550f43d74d"/>
    <xsd:import namespace="1625e21d-a491-457b-890c-78edf2a154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d729d-79d8-43ef-abd1-1a550f43d7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5e21d-a491-457b-890c-78edf2a154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A0BEEA-2450-489F-8A4E-A126A13618BA}">
  <ds:schemaRefs>
    <ds:schemaRef ds:uri="http://schemas.microsoft.com/office/2006/metadata/properties"/>
    <ds:schemaRef ds:uri="http://purl.org/dc/terms/"/>
    <ds:schemaRef ds:uri="fa9d729d-79d8-43ef-abd1-1a550f43d74d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25e21d-a491-457b-890c-78edf2a1543c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E5E818A-842A-44AC-9B64-522897F2F0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9d729d-79d8-43ef-abd1-1a550f43d74d"/>
    <ds:schemaRef ds:uri="1625e21d-a491-457b-890c-78edf2a154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F6EFA4-9C97-4EFC-BF62-F2A16E5A99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1680</TotalTime>
  <Words>1202</Words>
  <Application>Microsoft Office PowerPoint</Application>
  <PresentationFormat>Custom</PresentationFormat>
  <Paragraphs>134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1_Office Theme</vt:lpstr>
      <vt:lpstr>PowerPoint Presentation</vt:lpstr>
      <vt:lpstr>EXAM DATES</vt:lpstr>
      <vt:lpstr>AWARDING BODIES</vt:lpstr>
      <vt:lpstr>GCSE MATHS</vt:lpstr>
      <vt:lpstr>GCSE ENGLISH</vt:lpstr>
      <vt:lpstr>Expectations</vt:lpstr>
      <vt:lpstr>The Success Centre</vt:lpstr>
      <vt:lpstr>EXAM DAYS</vt:lpstr>
      <vt:lpstr>FAQs</vt:lpstr>
      <vt:lpstr>FAQs</vt:lpstr>
      <vt:lpstr>FAQs</vt:lpstr>
      <vt:lpstr>FAQs</vt:lpstr>
      <vt:lpstr>General Information</vt:lpstr>
      <vt:lpstr>Post-Exams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Dewhurst</dc:creator>
  <cp:lastModifiedBy>Stewart Aitken</cp:lastModifiedBy>
  <cp:revision>319</cp:revision>
  <dcterms:created xsi:type="dcterms:W3CDTF">2022-02-24T10:05:47Z</dcterms:created>
  <dcterms:modified xsi:type="dcterms:W3CDTF">2025-10-10T16:28:18Z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0x010100DDB3903374BBAF42BDC48A39D1E328A9</vt:lpwstr>
  </property>
  <property fmtid="{D5CDD505-2E9C-101B-9397-08002B2CF9AE}" pid="3" name="_dlc_DocIdItemGuid">
    <vt:lpwstr>f1d77d48-cdd2-4dd8-9fc7-2fd71b7eafdd</vt:lpwstr>
  </property>
</Properties>
</file>